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8" r:id="rId2"/>
    <p:sldId id="296" r:id="rId3"/>
    <p:sldId id="262" r:id="rId4"/>
    <p:sldId id="281" r:id="rId5"/>
    <p:sldId id="297" r:id="rId6"/>
    <p:sldId id="284" r:id="rId7"/>
    <p:sldId id="312" r:id="rId8"/>
    <p:sldId id="282" r:id="rId9"/>
    <p:sldId id="259" r:id="rId10"/>
    <p:sldId id="304" r:id="rId11"/>
    <p:sldId id="286" r:id="rId12"/>
    <p:sldId id="298" r:id="rId13"/>
    <p:sldId id="299" r:id="rId14"/>
    <p:sldId id="301" r:id="rId15"/>
    <p:sldId id="300" r:id="rId16"/>
    <p:sldId id="303" r:id="rId17"/>
    <p:sldId id="256" r:id="rId18"/>
    <p:sldId id="291" r:id="rId19"/>
    <p:sldId id="288" r:id="rId20"/>
    <p:sldId id="305" r:id="rId21"/>
    <p:sldId id="306" r:id="rId22"/>
    <p:sldId id="307" r:id="rId23"/>
    <p:sldId id="260" r:id="rId24"/>
    <p:sldId id="309" r:id="rId25"/>
    <p:sldId id="310" r:id="rId26"/>
    <p:sldId id="308" r:id="rId27"/>
    <p:sldId id="311" r:id="rId28"/>
    <p:sldId id="26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56" autoAdjust="0"/>
    <p:restoredTop sz="94660"/>
  </p:normalViewPr>
  <p:slideViewPr>
    <p:cSldViewPr snapToGrid="0" showGuides="1">
      <p:cViewPr varScale="1">
        <p:scale>
          <a:sx n="138" d="100"/>
          <a:sy n="138" d="100"/>
        </p:scale>
        <p:origin x="216" y="123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3ADC60-A9E5-A345-913F-B1654FEA0EE9}" type="datetimeFigureOut">
              <a:rPr lang="en-US" smtClean="0"/>
              <a:t>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FA31E4-AFA5-F143-BC6C-8A31EB721EC7}" type="slidenum">
              <a:rPr lang="en-US" smtClean="0"/>
              <a:t>‹#›</a:t>
            </a:fld>
            <a:endParaRPr lang="en-US"/>
          </a:p>
        </p:txBody>
      </p:sp>
    </p:spTree>
    <p:extLst>
      <p:ext uri="{BB962C8B-B14F-4D97-AF65-F5344CB8AC3E}">
        <p14:creationId xmlns:p14="http://schemas.microsoft.com/office/powerpoint/2010/main" val="4130225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255A5-DAF7-42FB-B63F-ADB64663CB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F5C2F85-7132-4E5F-85B8-3381771660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BF8025-04B5-46BA-8059-D255C163BEDF}"/>
              </a:ext>
            </a:extLst>
          </p:cNvPr>
          <p:cNvSpPr>
            <a:spLocks noGrp="1"/>
          </p:cNvSpPr>
          <p:nvPr>
            <p:ph type="dt" sz="half" idx="10"/>
          </p:nvPr>
        </p:nvSpPr>
        <p:spPr/>
        <p:txBody>
          <a:bodyPr/>
          <a:lstStyle/>
          <a:p>
            <a:fld id="{4F4B7B32-8A20-7C4A-B14E-325A7D1A4238}" type="datetime1">
              <a:rPr lang="en-US" smtClean="0"/>
              <a:t>1/20/23</a:t>
            </a:fld>
            <a:endParaRPr lang="en-US"/>
          </a:p>
        </p:txBody>
      </p:sp>
      <p:sp>
        <p:nvSpPr>
          <p:cNvPr id="5" name="Footer Placeholder 4">
            <a:extLst>
              <a:ext uri="{FF2B5EF4-FFF2-40B4-BE49-F238E27FC236}">
                <a16:creationId xmlns:a16="http://schemas.microsoft.com/office/drawing/2014/main" id="{28BBC7CB-4DF7-46C5-AC4E-31258F3A79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7D261E-0F9D-4B26-B0D6-8D56BE1FDF70}"/>
              </a:ext>
            </a:extLst>
          </p:cNvPr>
          <p:cNvSpPr>
            <a:spLocks noGrp="1"/>
          </p:cNvSpPr>
          <p:nvPr>
            <p:ph type="sldNum" sz="quarter" idx="12"/>
          </p:nvPr>
        </p:nvSpPr>
        <p:spPr/>
        <p:txBody>
          <a:bodyPr/>
          <a:lstStyle/>
          <a:p>
            <a:fld id="{13977CFE-518C-4DE5-A6A8-72B8FCA09D3F}" type="slidenum">
              <a:rPr lang="en-US" smtClean="0"/>
              <a:t>‹#›</a:t>
            </a:fld>
            <a:endParaRPr lang="en-US"/>
          </a:p>
        </p:txBody>
      </p:sp>
    </p:spTree>
    <p:extLst>
      <p:ext uri="{BB962C8B-B14F-4D97-AF65-F5344CB8AC3E}">
        <p14:creationId xmlns:p14="http://schemas.microsoft.com/office/powerpoint/2010/main" val="1663652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0E823-5E36-4612-82FA-0FEA86A60E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F46EEDA-4A38-416A-8800-B578CD7912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987F29-B6C3-4AE5-9AD4-229C014F50D7}"/>
              </a:ext>
            </a:extLst>
          </p:cNvPr>
          <p:cNvSpPr>
            <a:spLocks noGrp="1"/>
          </p:cNvSpPr>
          <p:nvPr>
            <p:ph type="dt" sz="half" idx="10"/>
          </p:nvPr>
        </p:nvSpPr>
        <p:spPr/>
        <p:txBody>
          <a:bodyPr/>
          <a:lstStyle/>
          <a:p>
            <a:fld id="{C157E7B0-9B5F-CD4D-B15E-C67363CA5D26}" type="datetime1">
              <a:rPr lang="en-US" smtClean="0"/>
              <a:t>1/20/23</a:t>
            </a:fld>
            <a:endParaRPr lang="en-US"/>
          </a:p>
        </p:txBody>
      </p:sp>
      <p:sp>
        <p:nvSpPr>
          <p:cNvPr id="5" name="Footer Placeholder 4">
            <a:extLst>
              <a:ext uri="{FF2B5EF4-FFF2-40B4-BE49-F238E27FC236}">
                <a16:creationId xmlns:a16="http://schemas.microsoft.com/office/drawing/2014/main" id="{A772CA5F-9866-47E1-8AFB-F6D4B9182C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BC54EA-2C87-44D2-9A69-B0B4321525F3}"/>
              </a:ext>
            </a:extLst>
          </p:cNvPr>
          <p:cNvSpPr>
            <a:spLocks noGrp="1"/>
          </p:cNvSpPr>
          <p:nvPr>
            <p:ph type="sldNum" sz="quarter" idx="12"/>
          </p:nvPr>
        </p:nvSpPr>
        <p:spPr/>
        <p:txBody>
          <a:bodyPr/>
          <a:lstStyle/>
          <a:p>
            <a:fld id="{13977CFE-518C-4DE5-A6A8-72B8FCA09D3F}" type="slidenum">
              <a:rPr lang="en-US" smtClean="0"/>
              <a:t>‹#›</a:t>
            </a:fld>
            <a:endParaRPr lang="en-US"/>
          </a:p>
        </p:txBody>
      </p:sp>
    </p:spTree>
    <p:extLst>
      <p:ext uri="{BB962C8B-B14F-4D97-AF65-F5344CB8AC3E}">
        <p14:creationId xmlns:p14="http://schemas.microsoft.com/office/powerpoint/2010/main" val="21019050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3E27FB-104E-46D1-BC67-BE4F5418405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D4C739-CE11-4E3A-8200-D138E4BC05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39FFF9-37CA-4A44-B3A4-222F6B95EFC2}"/>
              </a:ext>
            </a:extLst>
          </p:cNvPr>
          <p:cNvSpPr>
            <a:spLocks noGrp="1"/>
          </p:cNvSpPr>
          <p:nvPr>
            <p:ph type="dt" sz="half" idx="10"/>
          </p:nvPr>
        </p:nvSpPr>
        <p:spPr/>
        <p:txBody>
          <a:bodyPr/>
          <a:lstStyle/>
          <a:p>
            <a:fld id="{E8A37CCF-4F9A-F245-85A4-E8C2DFBE2A7C}" type="datetime1">
              <a:rPr lang="en-US" smtClean="0"/>
              <a:t>1/20/23</a:t>
            </a:fld>
            <a:endParaRPr lang="en-US"/>
          </a:p>
        </p:txBody>
      </p:sp>
      <p:sp>
        <p:nvSpPr>
          <p:cNvPr id="5" name="Footer Placeholder 4">
            <a:extLst>
              <a:ext uri="{FF2B5EF4-FFF2-40B4-BE49-F238E27FC236}">
                <a16:creationId xmlns:a16="http://schemas.microsoft.com/office/drawing/2014/main" id="{A25E6F7B-F0C7-4CBD-BBEA-7369C2DA78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A2A1C0-7FED-4B41-9218-8BE72C4B1C83}"/>
              </a:ext>
            </a:extLst>
          </p:cNvPr>
          <p:cNvSpPr>
            <a:spLocks noGrp="1"/>
          </p:cNvSpPr>
          <p:nvPr>
            <p:ph type="sldNum" sz="quarter" idx="12"/>
          </p:nvPr>
        </p:nvSpPr>
        <p:spPr/>
        <p:txBody>
          <a:bodyPr/>
          <a:lstStyle/>
          <a:p>
            <a:fld id="{13977CFE-518C-4DE5-A6A8-72B8FCA09D3F}" type="slidenum">
              <a:rPr lang="en-US" smtClean="0"/>
              <a:t>‹#›</a:t>
            </a:fld>
            <a:endParaRPr lang="en-US"/>
          </a:p>
        </p:txBody>
      </p:sp>
    </p:spTree>
    <p:extLst>
      <p:ext uri="{BB962C8B-B14F-4D97-AF65-F5344CB8AC3E}">
        <p14:creationId xmlns:p14="http://schemas.microsoft.com/office/powerpoint/2010/main" val="4186950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173B3-893F-4413-B70A-8164F2D949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4A0345-23A8-4423-BD53-9937DE02A0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ED509E-5FEC-4DD1-9618-DEBA9A651F9C}"/>
              </a:ext>
            </a:extLst>
          </p:cNvPr>
          <p:cNvSpPr>
            <a:spLocks noGrp="1"/>
          </p:cNvSpPr>
          <p:nvPr>
            <p:ph type="dt" sz="half" idx="10"/>
          </p:nvPr>
        </p:nvSpPr>
        <p:spPr/>
        <p:txBody>
          <a:bodyPr/>
          <a:lstStyle/>
          <a:p>
            <a:fld id="{E17A2A67-09DA-6041-AB9A-60EE21A42BE9}" type="datetime1">
              <a:rPr lang="en-US" smtClean="0"/>
              <a:t>1/20/23</a:t>
            </a:fld>
            <a:endParaRPr lang="en-US"/>
          </a:p>
        </p:txBody>
      </p:sp>
      <p:sp>
        <p:nvSpPr>
          <p:cNvPr id="5" name="Footer Placeholder 4">
            <a:extLst>
              <a:ext uri="{FF2B5EF4-FFF2-40B4-BE49-F238E27FC236}">
                <a16:creationId xmlns:a16="http://schemas.microsoft.com/office/drawing/2014/main" id="{5A02AE2F-E48C-4B7A-A18B-D10C122DBA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BD399E-3CDB-4817-A0EA-04FE1A2CE458}"/>
              </a:ext>
            </a:extLst>
          </p:cNvPr>
          <p:cNvSpPr>
            <a:spLocks noGrp="1"/>
          </p:cNvSpPr>
          <p:nvPr>
            <p:ph type="sldNum" sz="quarter" idx="12"/>
          </p:nvPr>
        </p:nvSpPr>
        <p:spPr/>
        <p:txBody>
          <a:bodyPr/>
          <a:lstStyle/>
          <a:p>
            <a:fld id="{13977CFE-518C-4DE5-A6A8-72B8FCA09D3F}" type="slidenum">
              <a:rPr lang="en-US" smtClean="0"/>
              <a:t>‹#›</a:t>
            </a:fld>
            <a:endParaRPr lang="en-US"/>
          </a:p>
        </p:txBody>
      </p:sp>
    </p:spTree>
    <p:extLst>
      <p:ext uri="{BB962C8B-B14F-4D97-AF65-F5344CB8AC3E}">
        <p14:creationId xmlns:p14="http://schemas.microsoft.com/office/powerpoint/2010/main" val="3604513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6E23A-CCFE-46CF-8AD5-4BC246B6D5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F770E43-791A-48AF-AC49-FB00E8C617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0D9731A-352C-4735-9C06-A5333F77862D}"/>
              </a:ext>
            </a:extLst>
          </p:cNvPr>
          <p:cNvSpPr>
            <a:spLocks noGrp="1"/>
          </p:cNvSpPr>
          <p:nvPr>
            <p:ph type="dt" sz="half" idx="10"/>
          </p:nvPr>
        </p:nvSpPr>
        <p:spPr/>
        <p:txBody>
          <a:bodyPr/>
          <a:lstStyle/>
          <a:p>
            <a:fld id="{00BBB9A3-CEB1-4F43-9E4E-F033B6465AB7}" type="datetime1">
              <a:rPr lang="en-US" smtClean="0"/>
              <a:t>1/20/23</a:t>
            </a:fld>
            <a:endParaRPr lang="en-US"/>
          </a:p>
        </p:txBody>
      </p:sp>
      <p:sp>
        <p:nvSpPr>
          <p:cNvPr id="5" name="Footer Placeholder 4">
            <a:extLst>
              <a:ext uri="{FF2B5EF4-FFF2-40B4-BE49-F238E27FC236}">
                <a16:creationId xmlns:a16="http://schemas.microsoft.com/office/drawing/2014/main" id="{913000DC-29AA-4013-9956-B3EC072793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6066F7-D30E-4522-9474-F2210E6D2771}"/>
              </a:ext>
            </a:extLst>
          </p:cNvPr>
          <p:cNvSpPr>
            <a:spLocks noGrp="1"/>
          </p:cNvSpPr>
          <p:nvPr>
            <p:ph type="sldNum" sz="quarter" idx="12"/>
          </p:nvPr>
        </p:nvSpPr>
        <p:spPr/>
        <p:txBody>
          <a:bodyPr/>
          <a:lstStyle/>
          <a:p>
            <a:fld id="{13977CFE-518C-4DE5-A6A8-72B8FCA09D3F}" type="slidenum">
              <a:rPr lang="en-US" smtClean="0"/>
              <a:t>‹#›</a:t>
            </a:fld>
            <a:endParaRPr lang="en-US"/>
          </a:p>
        </p:txBody>
      </p:sp>
    </p:spTree>
    <p:extLst>
      <p:ext uri="{BB962C8B-B14F-4D97-AF65-F5344CB8AC3E}">
        <p14:creationId xmlns:p14="http://schemas.microsoft.com/office/powerpoint/2010/main" val="3182501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4FA73-4D0D-4AA2-8839-6145D06A35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44302D-1520-4CA3-8781-9DF8BB79DA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0383FE-85F2-4707-BC33-D7285C5644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6B6DA5-2BFE-4D1B-BAEB-AE2229A421EB}"/>
              </a:ext>
            </a:extLst>
          </p:cNvPr>
          <p:cNvSpPr>
            <a:spLocks noGrp="1"/>
          </p:cNvSpPr>
          <p:nvPr>
            <p:ph type="dt" sz="half" idx="10"/>
          </p:nvPr>
        </p:nvSpPr>
        <p:spPr/>
        <p:txBody>
          <a:bodyPr/>
          <a:lstStyle/>
          <a:p>
            <a:fld id="{4207E93C-EB5F-684B-A2AE-85A4771E4A7D}" type="datetime1">
              <a:rPr lang="en-US" smtClean="0"/>
              <a:t>1/20/23</a:t>
            </a:fld>
            <a:endParaRPr lang="en-US"/>
          </a:p>
        </p:txBody>
      </p:sp>
      <p:sp>
        <p:nvSpPr>
          <p:cNvPr id="6" name="Footer Placeholder 5">
            <a:extLst>
              <a:ext uri="{FF2B5EF4-FFF2-40B4-BE49-F238E27FC236}">
                <a16:creationId xmlns:a16="http://schemas.microsoft.com/office/drawing/2014/main" id="{314BC51D-5A30-495E-BE98-8703582710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7AD5D9-59DC-4B0C-A7E3-1A80722310E6}"/>
              </a:ext>
            </a:extLst>
          </p:cNvPr>
          <p:cNvSpPr>
            <a:spLocks noGrp="1"/>
          </p:cNvSpPr>
          <p:nvPr>
            <p:ph type="sldNum" sz="quarter" idx="12"/>
          </p:nvPr>
        </p:nvSpPr>
        <p:spPr/>
        <p:txBody>
          <a:bodyPr/>
          <a:lstStyle/>
          <a:p>
            <a:fld id="{13977CFE-518C-4DE5-A6A8-72B8FCA09D3F}" type="slidenum">
              <a:rPr lang="en-US" smtClean="0"/>
              <a:t>‹#›</a:t>
            </a:fld>
            <a:endParaRPr lang="en-US"/>
          </a:p>
        </p:txBody>
      </p:sp>
    </p:spTree>
    <p:extLst>
      <p:ext uri="{BB962C8B-B14F-4D97-AF65-F5344CB8AC3E}">
        <p14:creationId xmlns:p14="http://schemas.microsoft.com/office/powerpoint/2010/main" val="3438458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07006-D397-4AF5-8DA7-667F9E44640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47A5A9-7E84-4707-820F-0C79CEC4DF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027116-61D6-4B5F-9A4C-BC8FB3921E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26144F-42D2-4048-A7C2-E02571AC09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D9E4E9-0C68-4B74-A506-47F39A0E17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2F79CA-00A3-4738-B822-34EF0F449107}"/>
              </a:ext>
            </a:extLst>
          </p:cNvPr>
          <p:cNvSpPr>
            <a:spLocks noGrp="1"/>
          </p:cNvSpPr>
          <p:nvPr>
            <p:ph type="dt" sz="half" idx="10"/>
          </p:nvPr>
        </p:nvSpPr>
        <p:spPr/>
        <p:txBody>
          <a:bodyPr/>
          <a:lstStyle/>
          <a:p>
            <a:fld id="{B9F63E06-C255-A34E-8933-2D562914A1C0}" type="datetime1">
              <a:rPr lang="en-US" smtClean="0"/>
              <a:t>1/20/23</a:t>
            </a:fld>
            <a:endParaRPr lang="en-US"/>
          </a:p>
        </p:txBody>
      </p:sp>
      <p:sp>
        <p:nvSpPr>
          <p:cNvPr id="8" name="Footer Placeholder 7">
            <a:extLst>
              <a:ext uri="{FF2B5EF4-FFF2-40B4-BE49-F238E27FC236}">
                <a16:creationId xmlns:a16="http://schemas.microsoft.com/office/drawing/2014/main" id="{C7196EFF-1C2D-42DF-B876-3F4B79716D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ECB7F1D-FA37-471C-A284-91AA60231AB0}"/>
              </a:ext>
            </a:extLst>
          </p:cNvPr>
          <p:cNvSpPr>
            <a:spLocks noGrp="1"/>
          </p:cNvSpPr>
          <p:nvPr>
            <p:ph type="sldNum" sz="quarter" idx="12"/>
          </p:nvPr>
        </p:nvSpPr>
        <p:spPr/>
        <p:txBody>
          <a:bodyPr/>
          <a:lstStyle/>
          <a:p>
            <a:fld id="{13977CFE-518C-4DE5-A6A8-72B8FCA09D3F}" type="slidenum">
              <a:rPr lang="en-US" smtClean="0"/>
              <a:t>‹#›</a:t>
            </a:fld>
            <a:endParaRPr lang="en-US"/>
          </a:p>
        </p:txBody>
      </p:sp>
    </p:spTree>
    <p:extLst>
      <p:ext uri="{BB962C8B-B14F-4D97-AF65-F5344CB8AC3E}">
        <p14:creationId xmlns:p14="http://schemas.microsoft.com/office/powerpoint/2010/main" val="2469782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7CC95-4B40-42E8-BA7C-61ADFE9DF67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440262E-CB9C-4BDB-9AE3-0BD862A3FD66}"/>
              </a:ext>
            </a:extLst>
          </p:cNvPr>
          <p:cNvSpPr>
            <a:spLocks noGrp="1"/>
          </p:cNvSpPr>
          <p:nvPr>
            <p:ph type="dt" sz="half" idx="10"/>
          </p:nvPr>
        </p:nvSpPr>
        <p:spPr/>
        <p:txBody>
          <a:bodyPr/>
          <a:lstStyle/>
          <a:p>
            <a:fld id="{FBA9501E-3EF7-CF4A-9156-364CF75BA8D7}" type="datetime1">
              <a:rPr lang="en-US" smtClean="0"/>
              <a:t>1/20/23</a:t>
            </a:fld>
            <a:endParaRPr lang="en-US"/>
          </a:p>
        </p:txBody>
      </p:sp>
      <p:sp>
        <p:nvSpPr>
          <p:cNvPr id="4" name="Footer Placeholder 3">
            <a:extLst>
              <a:ext uri="{FF2B5EF4-FFF2-40B4-BE49-F238E27FC236}">
                <a16:creationId xmlns:a16="http://schemas.microsoft.com/office/drawing/2014/main" id="{669943CB-699A-4B69-9B8A-C5CD9E8CAD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C725F99-FA9E-4B56-AE80-291A0CEB65B4}"/>
              </a:ext>
            </a:extLst>
          </p:cNvPr>
          <p:cNvSpPr>
            <a:spLocks noGrp="1"/>
          </p:cNvSpPr>
          <p:nvPr>
            <p:ph type="sldNum" sz="quarter" idx="12"/>
          </p:nvPr>
        </p:nvSpPr>
        <p:spPr/>
        <p:txBody>
          <a:bodyPr/>
          <a:lstStyle/>
          <a:p>
            <a:fld id="{13977CFE-518C-4DE5-A6A8-72B8FCA09D3F}" type="slidenum">
              <a:rPr lang="en-US" smtClean="0"/>
              <a:t>‹#›</a:t>
            </a:fld>
            <a:endParaRPr lang="en-US"/>
          </a:p>
        </p:txBody>
      </p:sp>
    </p:spTree>
    <p:extLst>
      <p:ext uri="{BB962C8B-B14F-4D97-AF65-F5344CB8AC3E}">
        <p14:creationId xmlns:p14="http://schemas.microsoft.com/office/powerpoint/2010/main" val="1682151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EE51A5-F9BB-4F52-8C0A-8013FFD627A9}"/>
              </a:ext>
            </a:extLst>
          </p:cNvPr>
          <p:cNvSpPr>
            <a:spLocks noGrp="1"/>
          </p:cNvSpPr>
          <p:nvPr>
            <p:ph type="dt" sz="half" idx="10"/>
          </p:nvPr>
        </p:nvSpPr>
        <p:spPr/>
        <p:txBody>
          <a:bodyPr/>
          <a:lstStyle/>
          <a:p>
            <a:fld id="{034F2550-B077-3C40-AAEA-8E9A3F1E72E6}" type="datetime1">
              <a:rPr lang="en-US" smtClean="0"/>
              <a:t>1/20/23</a:t>
            </a:fld>
            <a:endParaRPr lang="en-US"/>
          </a:p>
        </p:txBody>
      </p:sp>
      <p:sp>
        <p:nvSpPr>
          <p:cNvPr id="3" name="Footer Placeholder 2">
            <a:extLst>
              <a:ext uri="{FF2B5EF4-FFF2-40B4-BE49-F238E27FC236}">
                <a16:creationId xmlns:a16="http://schemas.microsoft.com/office/drawing/2014/main" id="{15333D61-20FA-4E68-8633-D415A9034C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12156E-23DE-46D8-8C06-2E4D162B3D94}"/>
              </a:ext>
            </a:extLst>
          </p:cNvPr>
          <p:cNvSpPr>
            <a:spLocks noGrp="1"/>
          </p:cNvSpPr>
          <p:nvPr>
            <p:ph type="sldNum" sz="quarter" idx="12"/>
          </p:nvPr>
        </p:nvSpPr>
        <p:spPr/>
        <p:txBody>
          <a:bodyPr/>
          <a:lstStyle/>
          <a:p>
            <a:fld id="{13977CFE-518C-4DE5-A6A8-72B8FCA09D3F}" type="slidenum">
              <a:rPr lang="en-US" smtClean="0"/>
              <a:t>‹#›</a:t>
            </a:fld>
            <a:endParaRPr lang="en-US"/>
          </a:p>
        </p:txBody>
      </p:sp>
    </p:spTree>
    <p:extLst>
      <p:ext uri="{BB962C8B-B14F-4D97-AF65-F5344CB8AC3E}">
        <p14:creationId xmlns:p14="http://schemas.microsoft.com/office/powerpoint/2010/main" val="2761441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64EBA-3BBB-4B8F-85B1-2C79096B37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C70C163-9864-44D0-AD18-97FA41316D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13A182-68EE-49AF-901F-F23E4DDFAA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FD8B31-78C1-4FE0-AE7C-1B9645A6E777}"/>
              </a:ext>
            </a:extLst>
          </p:cNvPr>
          <p:cNvSpPr>
            <a:spLocks noGrp="1"/>
          </p:cNvSpPr>
          <p:nvPr>
            <p:ph type="dt" sz="half" idx="10"/>
          </p:nvPr>
        </p:nvSpPr>
        <p:spPr/>
        <p:txBody>
          <a:bodyPr/>
          <a:lstStyle/>
          <a:p>
            <a:fld id="{944B68F1-16EC-7C43-B590-E6CE7BBF6EC7}" type="datetime1">
              <a:rPr lang="en-US" smtClean="0"/>
              <a:t>1/20/23</a:t>
            </a:fld>
            <a:endParaRPr lang="en-US"/>
          </a:p>
        </p:txBody>
      </p:sp>
      <p:sp>
        <p:nvSpPr>
          <p:cNvPr id="6" name="Footer Placeholder 5">
            <a:extLst>
              <a:ext uri="{FF2B5EF4-FFF2-40B4-BE49-F238E27FC236}">
                <a16:creationId xmlns:a16="http://schemas.microsoft.com/office/drawing/2014/main" id="{CE8DC956-E4A3-4E4C-8347-F2C2BF6128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2B5D95-255F-4892-A11E-839AADDF5FDB}"/>
              </a:ext>
            </a:extLst>
          </p:cNvPr>
          <p:cNvSpPr>
            <a:spLocks noGrp="1"/>
          </p:cNvSpPr>
          <p:nvPr>
            <p:ph type="sldNum" sz="quarter" idx="12"/>
          </p:nvPr>
        </p:nvSpPr>
        <p:spPr/>
        <p:txBody>
          <a:bodyPr/>
          <a:lstStyle/>
          <a:p>
            <a:fld id="{13977CFE-518C-4DE5-A6A8-72B8FCA09D3F}" type="slidenum">
              <a:rPr lang="en-US" smtClean="0"/>
              <a:t>‹#›</a:t>
            </a:fld>
            <a:endParaRPr lang="en-US"/>
          </a:p>
        </p:txBody>
      </p:sp>
    </p:spTree>
    <p:extLst>
      <p:ext uri="{BB962C8B-B14F-4D97-AF65-F5344CB8AC3E}">
        <p14:creationId xmlns:p14="http://schemas.microsoft.com/office/powerpoint/2010/main" val="4204273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58751-8E99-42EA-A79F-E99BC0778E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8F8FCA5-0BD8-4A6A-BBAF-3CA5DD1BA0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EC2546-361A-43F3-AB69-1C5A65A02E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F2818D-700D-4009-9431-9B3DD75D8F74}"/>
              </a:ext>
            </a:extLst>
          </p:cNvPr>
          <p:cNvSpPr>
            <a:spLocks noGrp="1"/>
          </p:cNvSpPr>
          <p:nvPr>
            <p:ph type="dt" sz="half" idx="10"/>
          </p:nvPr>
        </p:nvSpPr>
        <p:spPr/>
        <p:txBody>
          <a:bodyPr/>
          <a:lstStyle/>
          <a:p>
            <a:fld id="{A3F84659-E9B6-4549-AF99-910C1FFC6826}" type="datetime1">
              <a:rPr lang="en-US" smtClean="0"/>
              <a:t>1/20/23</a:t>
            </a:fld>
            <a:endParaRPr lang="en-US"/>
          </a:p>
        </p:txBody>
      </p:sp>
      <p:sp>
        <p:nvSpPr>
          <p:cNvPr id="6" name="Footer Placeholder 5">
            <a:extLst>
              <a:ext uri="{FF2B5EF4-FFF2-40B4-BE49-F238E27FC236}">
                <a16:creationId xmlns:a16="http://schemas.microsoft.com/office/drawing/2014/main" id="{D7E0EC27-6FE3-4750-98A7-06F980C695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7FEC26-CA1F-4F6A-B9DB-EAE18871E50A}"/>
              </a:ext>
            </a:extLst>
          </p:cNvPr>
          <p:cNvSpPr>
            <a:spLocks noGrp="1"/>
          </p:cNvSpPr>
          <p:nvPr>
            <p:ph type="sldNum" sz="quarter" idx="12"/>
          </p:nvPr>
        </p:nvSpPr>
        <p:spPr/>
        <p:txBody>
          <a:bodyPr/>
          <a:lstStyle/>
          <a:p>
            <a:fld id="{13977CFE-518C-4DE5-A6A8-72B8FCA09D3F}" type="slidenum">
              <a:rPr lang="en-US" smtClean="0"/>
              <a:t>‹#›</a:t>
            </a:fld>
            <a:endParaRPr lang="en-US"/>
          </a:p>
        </p:txBody>
      </p:sp>
    </p:spTree>
    <p:extLst>
      <p:ext uri="{BB962C8B-B14F-4D97-AF65-F5344CB8AC3E}">
        <p14:creationId xmlns:p14="http://schemas.microsoft.com/office/powerpoint/2010/main" val="1152724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82CDBE-4777-4FE9-BAA5-7FECC558BF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4342AD6-0CD4-4142-BAC8-0CB395456D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6E74C8-0444-4372-8CFD-74304D97C8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3CEF49-2B35-A745-803F-BEC420211601}" type="datetime1">
              <a:rPr lang="en-US" smtClean="0"/>
              <a:t>1/20/23</a:t>
            </a:fld>
            <a:endParaRPr lang="en-US"/>
          </a:p>
        </p:txBody>
      </p:sp>
      <p:sp>
        <p:nvSpPr>
          <p:cNvPr id="5" name="Footer Placeholder 4">
            <a:extLst>
              <a:ext uri="{FF2B5EF4-FFF2-40B4-BE49-F238E27FC236}">
                <a16:creationId xmlns:a16="http://schemas.microsoft.com/office/drawing/2014/main" id="{3104209D-8569-4716-8E31-6F19C43495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73471B6-CDA8-45BD-9980-77DEDE8D05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977CFE-518C-4DE5-A6A8-72B8FCA09D3F}" type="slidenum">
              <a:rPr lang="en-US" smtClean="0"/>
              <a:t>‹#›</a:t>
            </a:fld>
            <a:endParaRPr lang="en-US"/>
          </a:p>
        </p:txBody>
      </p:sp>
    </p:spTree>
    <p:extLst>
      <p:ext uri="{BB962C8B-B14F-4D97-AF65-F5344CB8AC3E}">
        <p14:creationId xmlns:p14="http://schemas.microsoft.com/office/powerpoint/2010/main" val="4058663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hyperlink" Target="https://github.com/Project-Herophilus/DataSynthesis"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winter-robot-787282.postman.co/workspace/DataSynthesis~6a46c0cf-955b-49b4-b495-68940fde4c31/collection/16526170-6e45e3ca-8eaf-47c9-a0cb-0e024a852505?action=share&amp;creator=16526170" TargetMode="External"/><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winter-robot-787282.postman.co/workspace/DataSynthesis~6a46c0cf-955b-49b4-b495-68940fde4c31/collection/16526170-6e45e3ca-8eaf-47c9-a0cb-0e024a852505?action=share&amp;creator=16526170" TargetMode="External"/><Relationship Id="rId2" Type="http://schemas.openxmlformats.org/officeDocument/2006/relationships/hyperlink" Target="https://github.com/Project-Herophilus/DataSynthesis" TargetMode="Externa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Project-Herophilus/DataSynthesis/blob/main/DataTier-APIs/EnvironmentSetup.md" TargetMode="External"/><Relationship Id="rId2" Type="http://schemas.openxmlformats.org/officeDocument/2006/relationships/hyperlink" Target="https://github.com/Project-Herophilus/DataSynthesis" TargetMode="Externa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hyperlink" Target="https://winter-robot-787282.postman.co/workspace/DataSynthesis~6a46c0cf-955b-49b4-b495-68940fde4c31/collection/16526170-6e45e3ca-8eaf-47c9-a0cb-0e024a852505?action=share&amp;creator=16526170"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Project-Herophilus/DataSynthesis/blob/main/DataTier-APIs/EnvironmentSetup.md" TargetMode="External"/><Relationship Id="rId2" Type="http://schemas.openxmlformats.org/officeDocument/2006/relationships/hyperlink" Target="https://github.com/Project-Herophilus/DataSynthesis" TargetMode="External"/><Relationship Id="rId1" Type="http://schemas.openxmlformats.org/officeDocument/2006/relationships/slideLayout" Target="../slideLayouts/slideLayout7.xml"/><Relationship Id="rId5" Type="http://schemas.openxmlformats.org/officeDocument/2006/relationships/image" Target="../media/image31.jpg"/><Relationship Id="rId4" Type="http://schemas.openxmlformats.org/officeDocument/2006/relationships/hyperlink" Target="https://github.com/Project-Herophilus/DataSynthesis/blob/main/DataTier-APIs/Usage-Node-Assets.md"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sv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8" Type="http://schemas.openxmlformats.org/officeDocument/2006/relationships/hyperlink" Target="https://github.com/Project-Herophilus/" TargetMode="External"/><Relationship Id="rId3" Type="http://schemas.openxmlformats.org/officeDocument/2006/relationships/hyperlink" Target="https://github.com/Project-Herophilus/iDaaS-DReAM" TargetMode="External"/><Relationship Id="rId7" Type="http://schemas.openxmlformats.org/officeDocument/2006/relationships/hyperlink" Target="https://hub.docker.com/search?q=rhhcarch&amp;source=community" TargetMode="External"/><Relationship Id="rId2" Type="http://schemas.openxmlformats.org/officeDocument/2006/relationships/hyperlink" Target="https://github.com/Project-Herophilus/iDaaS-Connect" TargetMode="External"/><Relationship Id="rId1" Type="http://schemas.openxmlformats.org/officeDocument/2006/relationships/slideLayout" Target="../slideLayouts/slideLayout7.xml"/><Relationship Id="rId6" Type="http://schemas.openxmlformats.org/officeDocument/2006/relationships/hyperlink" Target="https://github.com/Project-Herophilus/DataSimulators" TargetMode="External"/><Relationship Id="rId5" Type="http://schemas.openxmlformats.org/officeDocument/2006/relationships/hyperlink" Target="https://github.com/Project-Herophilus/DataSynthesisSynthesis" TargetMode="External"/><Relationship Id="rId4" Type="http://schemas.openxmlformats.org/officeDocument/2006/relationships/hyperlink" Target="https://github.com/Project-Herophilus/iDaaS-KIC" TargetMode="External"/><Relationship Id="rId9" Type="http://schemas.openxmlformats.org/officeDocument/2006/relationships/hyperlink" Target="https://github.com/Project-Herophilus/Defianz"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D2E2824-10A6-4703-B9D4-3F5A04E954D0}"/>
              </a:ext>
            </a:extLst>
          </p:cNvPr>
          <p:cNvSpPr txBox="1"/>
          <p:nvPr/>
        </p:nvSpPr>
        <p:spPr>
          <a:xfrm>
            <a:off x="464949" y="2226971"/>
            <a:ext cx="6037451" cy="830997"/>
          </a:xfrm>
          <a:prstGeom prst="rect">
            <a:avLst/>
          </a:prstGeom>
          <a:noFill/>
        </p:spPr>
        <p:txBody>
          <a:bodyPr wrap="square" rtlCol="0">
            <a:spAutoFit/>
          </a:bodyPr>
          <a:lstStyle/>
          <a:p>
            <a:r>
              <a:rPr lang="en-US" sz="4800" b="1" dirty="0">
                <a:solidFill>
                  <a:schemeClr val="accent2"/>
                </a:solidFill>
                <a:latin typeface="Red Hat Display" panose="02010503040201060303" pitchFamily="2" charset="0"/>
                <a:ea typeface="Red Hat Display" panose="02010503040201060303" pitchFamily="2" charset="0"/>
                <a:cs typeface="Red Hat Display" panose="02010503040201060303" pitchFamily="2" charset="0"/>
              </a:rPr>
              <a:t>DATASYNTHESIS</a:t>
            </a:r>
            <a:endParaRPr lang="en-US" sz="5000" b="1" dirty="0">
              <a:solidFill>
                <a:schemeClr val="accent2"/>
              </a:solidFill>
              <a:latin typeface="Red Hat Display" panose="02010503040201060303" pitchFamily="2" charset="0"/>
              <a:ea typeface="Red Hat Display" panose="02010503040201060303" pitchFamily="2" charset="0"/>
              <a:cs typeface="Red Hat Display" panose="02010503040201060303" pitchFamily="2" charset="0"/>
            </a:endParaRPr>
          </a:p>
        </p:txBody>
      </p:sp>
      <p:pic>
        <p:nvPicPr>
          <p:cNvPr id="10" name="Graphic 9">
            <a:extLst>
              <a:ext uri="{FF2B5EF4-FFF2-40B4-BE49-F238E27FC236}">
                <a16:creationId xmlns:a16="http://schemas.microsoft.com/office/drawing/2014/main" id="{25B24BAC-0097-466F-8CBC-96AD07C618A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57429" y="725365"/>
            <a:ext cx="5661873" cy="5983165"/>
          </a:xfrm>
          <a:prstGeom prst="rect">
            <a:avLst/>
          </a:prstGeom>
        </p:spPr>
      </p:pic>
      <p:sp>
        <p:nvSpPr>
          <p:cNvPr id="11" name="Freeform 16">
            <a:extLst>
              <a:ext uri="{FF2B5EF4-FFF2-40B4-BE49-F238E27FC236}">
                <a16:creationId xmlns:a16="http://schemas.microsoft.com/office/drawing/2014/main" id="{49CAEF0C-76A1-438D-94D1-1C56506F7D43}"/>
              </a:ext>
            </a:extLst>
          </p:cNvPr>
          <p:cNvSpPr/>
          <p:nvPr/>
        </p:nvSpPr>
        <p:spPr>
          <a:xfrm flipH="1">
            <a:off x="241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nvGrpSpPr>
          <p:cNvPr id="12" name="Group 11">
            <a:extLst>
              <a:ext uri="{FF2B5EF4-FFF2-40B4-BE49-F238E27FC236}">
                <a16:creationId xmlns:a16="http://schemas.microsoft.com/office/drawing/2014/main" id="{4CAB34A6-904E-47B1-8614-122A1F3EC07C}"/>
              </a:ext>
            </a:extLst>
          </p:cNvPr>
          <p:cNvGrpSpPr/>
          <p:nvPr/>
        </p:nvGrpSpPr>
        <p:grpSpPr>
          <a:xfrm>
            <a:off x="-386710" y="-373095"/>
            <a:ext cx="1829836" cy="1775895"/>
            <a:chOff x="-386710" y="-373095"/>
            <a:chExt cx="1829836" cy="1775895"/>
          </a:xfrm>
        </p:grpSpPr>
        <p:sp>
          <p:nvSpPr>
            <p:cNvPr id="13" name="Freeform: Shape 12">
              <a:extLst>
                <a:ext uri="{FF2B5EF4-FFF2-40B4-BE49-F238E27FC236}">
                  <a16:creationId xmlns:a16="http://schemas.microsoft.com/office/drawing/2014/main" id="{3F89E35E-219A-4E3A-8248-AB244DEB070F}"/>
                </a:ext>
              </a:extLst>
            </p:cNvPr>
            <p:cNvSpPr/>
            <p:nvPr/>
          </p:nvSpPr>
          <p:spPr>
            <a:xfrm flipH="1">
              <a:off x="92381"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D0E31763-4258-41FB-8E02-B1A3290ECCB9}"/>
                </a:ext>
              </a:extLst>
            </p:cNvPr>
            <p:cNvSpPr/>
            <p:nvPr/>
          </p:nvSpPr>
          <p:spPr>
            <a:xfrm flipH="1">
              <a:off x="331740"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BC5726F0-EC12-4B01-875B-AC4E9B5883B9}"/>
                </a:ext>
              </a:extLst>
            </p:cNvPr>
            <p:cNvSpPr/>
            <p:nvPr/>
          </p:nvSpPr>
          <p:spPr>
            <a:xfrm flipH="1">
              <a:off x="-386710"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grpSp>
        <p:nvGrpSpPr>
          <p:cNvPr id="4" name="Group 3">
            <a:extLst>
              <a:ext uri="{FF2B5EF4-FFF2-40B4-BE49-F238E27FC236}">
                <a16:creationId xmlns:a16="http://schemas.microsoft.com/office/drawing/2014/main" id="{2CFE8A07-B501-44E8-9363-3F62A35E659A}"/>
              </a:ext>
            </a:extLst>
          </p:cNvPr>
          <p:cNvGrpSpPr/>
          <p:nvPr/>
        </p:nvGrpSpPr>
        <p:grpSpPr>
          <a:xfrm>
            <a:off x="11278965" y="5892060"/>
            <a:ext cx="464603" cy="509480"/>
            <a:chOff x="2337188" y="5495666"/>
            <a:chExt cx="890581" cy="976605"/>
          </a:xfrm>
        </p:grpSpPr>
        <p:sp>
          <p:nvSpPr>
            <p:cNvPr id="17" name="Freeform: Shape 16">
              <a:extLst>
                <a:ext uri="{FF2B5EF4-FFF2-40B4-BE49-F238E27FC236}">
                  <a16:creationId xmlns:a16="http://schemas.microsoft.com/office/drawing/2014/main" id="{4E1DB4F0-30CB-456C-B5DE-DD8EE4278E54}"/>
                </a:ext>
              </a:extLst>
            </p:cNvPr>
            <p:cNvSpPr/>
            <p:nvPr/>
          </p:nvSpPr>
          <p:spPr>
            <a:xfrm>
              <a:off x="2337188" y="5648779"/>
              <a:ext cx="768466" cy="823492"/>
            </a:xfrm>
            <a:custGeom>
              <a:avLst/>
              <a:gdLst>
                <a:gd name="connsiteX0" fmla="*/ 670987 w 2029412"/>
                <a:gd name="connsiteY0" fmla="*/ 1643151 h 2174725"/>
                <a:gd name="connsiteX1" fmla="*/ 409715 w 2029412"/>
                <a:gd name="connsiteY1" fmla="*/ 1366869 h 2174725"/>
                <a:gd name="connsiteX2" fmla="*/ 421911 w 2029412"/>
                <a:gd name="connsiteY2" fmla="*/ 0 h 2174725"/>
                <a:gd name="connsiteX3" fmla="*/ 362339 w 2029412"/>
                <a:gd name="connsiteY3" fmla="*/ 7036 h 2174725"/>
                <a:gd name="connsiteX4" fmla="*/ 98253 w 2029412"/>
                <a:gd name="connsiteY4" fmla="*/ 300205 h 2174725"/>
                <a:gd name="connsiteX5" fmla="*/ 166737 w 2029412"/>
                <a:gd name="connsiteY5" fmla="*/ 1900670 h 2174725"/>
                <a:gd name="connsiteX6" fmla="*/ 455215 w 2029412"/>
                <a:gd name="connsiteY6" fmla="*/ 2171323 h 2174725"/>
                <a:gd name="connsiteX7" fmla="*/ 1845537 w 2029412"/>
                <a:gd name="connsiteY7" fmla="*/ 1842506 h 2174725"/>
                <a:gd name="connsiteX8" fmla="*/ 2020500 w 2029412"/>
                <a:gd name="connsiteY8" fmla="*/ 1569038 h 2174725"/>
                <a:gd name="connsiteX9" fmla="*/ 2029413 w 2029412"/>
                <a:gd name="connsiteY9" fmla="*/ 1454116 h 2174725"/>
                <a:gd name="connsiteX10" fmla="*/ 670987 w 2029412"/>
                <a:gd name="connsiteY10" fmla="*/ 1643151 h 2174725"/>
                <a:gd name="connsiteX11" fmla="*/ 670987 w 2029412"/>
                <a:gd name="connsiteY11" fmla="*/ 1643151 h 217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9412" h="2174725">
                  <a:moveTo>
                    <a:pt x="670987" y="1643151"/>
                  </a:moveTo>
                  <a:cubicBezTo>
                    <a:pt x="577173" y="1630486"/>
                    <a:pt x="450993" y="1504775"/>
                    <a:pt x="409715" y="1366869"/>
                  </a:cubicBezTo>
                  <a:cubicBezTo>
                    <a:pt x="276500" y="920315"/>
                    <a:pt x="280721" y="444209"/>
                    <a:pt x="421911" y="0"/>
                  </a:cubicBezTo>
                  <a:cubicBezTo>
                    <a:pt x="402210" y="2345"/>
                    <a:pt x="382040" y="4691"/>
                    <a:pt x="362339" y="7036"/>
                  </a:cubicBezTo>
                  <a:cubicBezTo>
                    <a:pt x="268056" y="21108"/>
                    <a:pt x="140938" y="156200"/>
                    <a:pt x="98253" y="300205"/>
                  </a:cubicBezTo>
                  <a:cubicBezTo>
                    <a:pt x="-53256" y="826970"/>
                    <a:pt x="-28865" y="1388446"/>
                    <a:pt x="166737" y="1900670"/>
                  </a:cubicBezTo>
                  <a:cubicBezTo>
                    <a:pt x="222087" y="2042798"/>
                    <a:pt x="360463" y="2165226"/>
                    <a:pt x="455215" y="2171323"/>
                  </a:cubicBezTo>
                  <a:cubicBezTo>
                    <a:pt x="952429" y="2198998"/>
                    <a:pt x="1407426" y="2054994"/>
                    <a:pt x="1845537" y="1842506"/>
                  </a:cubicBezTo>
                  <a:cubicBezTo>
                    <a:pt x="1928563" y="1799820"/>
                    <a:pt x="2009243" y="1673171"/>
                    <a:pt x="2020500" y="1569038"/>
                  </a:cubicBezTo>
                  <a:cubicBezTo>
                    <a:pt x="2023784" y="1531982"/>
                    <a:pt x="2027067" y="1492111"/>
                    <a:pt x="2029413" y="1454116"/>
                  </a:cubicBezTo>
                  <a:cubicBezTo>
                    <a:pt x="1591771" y="1608440"/>
                    <a:pt x="1143809" y="1702723"/>
                    <a:pt x="670987" y="1643151"/>
                  </a:cubicBezTo>
                  <a:lnTo>
                    <a:pt x="670987" y="1643151"/>
                  </a:lnTo>
                  <a:close/>
                </a:path>
              </a:pathLst>
            </a:custGeom>
            <a:solidFill>
              <a:srgbClr val="FFD400"/>
            </a:solidFill>
            <a:ln w="46863"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38B9622A-26D2-4E66-A49D-3A02BBFA73DD}"/>
                </a:ext>
              </a:extLst>
            </p:cNvPr>
            <p:cNvSpPr/>
            <p:nvPr/>
          </p:nvSpPr>
          <p:spPr>
            <a:xfrm>
              <a:off x="2497306" y="5495666"/>
              <a:ext cx="730463" cy="703735"/>
            </a:xfrm>
            <a:custGeom>
              <a:avLst/>
              <a:gdLst>
                <a:gd name="connsiteX0" fmla="*/ 1905830 w 1929051"/>
                <a:gd name="connsiteY0" fmla="*/ 587287 h 1858466"/>
                <a:gd name="connsiteX1" fmla="*/ 1844382 w 1929051"/>
                <a:gd name="connsiteY1" fmla="*/ 439999 h 1858466"/>
                <a:gd name="connsiteX2" fmla="*/ 1727583 w 1929051"/>
                <a:gd name="connsiteY2" fmla="*/ 330706 h 1858466"/>
                <a:gd name="connsiteX3" fmla="*/ 337261 w 1929051"/>
                <a:gd name="connsiteY3" fmla="*/ 1888 h 1858466"/>
                <a:gd name="connsiteX4" fmla="*/ 52536 w 1929051"/>
                <a:gd name="connsiteY4" fmla="*/ 255655 h 1858466"/>
                <a:gd name="connsiteX5" fmla="*/ 0 w 1929051"/>
                <a:gd name="connsiteY5" fmla="*/ 404350 h 1858466"/>
                <a:gd name="connsiteX6" fmla="*/ 1352797 w 1929051"/>
                <a:gd name="connsiteY6" fmla="*/ 621060 h 1858466"/>
                <a:gd name="connsiteX7" fmla="*/ 1550744 w 1929051"/>
                <a:gd name="connsiteY7" fmla="*/ 877641 h 1858466"/>
                <a:gd name="connsiteX8" fmla="*/ 1606563 w 1929051"/>
                <a:gd name="connsiteY8" fmla="*/ 1858466 h 1858466"/>
                <a:gd name="connsiteX9" fmla="*/ 1662383 w 1929051"/>
                <a:gd name="connsiteY9" fmla="*/ 1838765 h 1858466"/>
                <a:gd name="connsiteX10" fmla="*/ 1788093 w 1929051"/>
                <a:gd name="connsiteY10" fmla="*/ 1740261 h 1858466"/>
                <a:gd name="connsiteX11" fmla="*/ 1862206 w 1929051"/>
                <a:gd name="connsiteY11" fmla="*/ 1598601 h 1858466"/>
                <a:gd name="connsiteX12" fmla="*/ 1905830 w 1929051"/>
                <a:gd name="connsiteY12" fmla="*/ 587287 h 1858466"/>
                <a:gd name="connsiteX13" fmla="*/ 1905830 w 1929051"/>
                <a:gd name="connsiteY13" fmla="*/ 587287 h 185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9051" h="1858466">
                  <a:moveTo>
                    <a:pt x="1905830" y="587287"/>
                  </a:moveTo>
                  <a:cubicBezTo>
                    <a:pt x="1895979" y="534282"/>
                    <a:pt x="1874871" y="484092"/>
                    <a:pt x="1844382" y="439999"/>
                  </a:cubicBezTo>
                  <a:cubicBezTo>
                    <a:pt x="1813423" y="395907"/>
                    <a:pt x="1774021" y="358381"/>
                    <a:pt x="1727583" y="330706"/>
                  </a:cubicBezTo>
                  <a:cubicBezTo>
                    <a:pt x="1288065" y="125254"/>
                    <a:pt x="831660" y="-18282"/>
                    <a:pt x="337261" y="1888"/>
                  </a:cubicBezTo>
                  <a:cubicBezTo>
                    <a:pt x="242978" y="6579"/>
                    <a:pt x="106010" y="121501"/>
                    <a:pt x="52536" y="255655"/>
                  </a:cubicBezTo>
                  <a:cubicBezTo>
                    <a:pt x="33304" y="304438"/>
                    <a:pt x="15010" y="354160"/>
                    <a:pt x="0" y="404350"/>
                  </a:cubicBezTo>
                  <a:cubicBezTo>
                    <a:pt x="472353" y="351345"/>
                    <a:pt x="916562" y="454071"/>
                    <a:pt x="1352797" y="621060"/>
                  </a:cubicBezTo>
                  <a:cubicBezTo>
                    <a:pt x="1439106" y="658117"/>
                    <a:pt x="1530105" y="774915"/>
                    <a:pt x="1550744" y="877641"/>
                  </a:cubicBezTo>
                  <a:cubicBezTo>
                    <a:pt x="1611254" y="1200830"/>
                    <a:pt x="1630486" y="1530586"/>
                    <a:pt x="1606563" y="1858466"/>
                  </a:cubicBezTo>
                  <a:lnTo>
                    <a:pt x="1662383" y="1838765"/>
                  </a:lnTo>
                  <a:cubicBezTo>
                    <a:pt x="1710697" y="1815312"/>
                    <a:pt x="1753851" y="1781539"/>
                    <a:pt x="1788093" y="1740261"/>
                  </a:cubicBezTo>
                  <a:cubicBezTo>
                    <a:pt x="1822805" y="1698982"/>
                    <a:pt x="1847665" y="1650668"/>
                    <a:pt x="1862206" y="1598601"/>
                  </a:cubicBezTo>
                  <a:cubicBezTo>
                    <a:pt x="1933036" y="1266031"/>
                    <a:pt x="1947577" y="924079"/>
                    <a:pt x="1905830" y="587287"/>
                  </a:cubicBezTo>
                  <a:lnTo>
                    <a:pt x="1905830" y="587287"/>
                  </a:lnTo>
                  <a:close/>
                </a:path>
              </a:pathLst>
            </a:custGeom>
            <a:solidFill>
              <a:srgbClr val="ED1B2F"/>
            </a:solidFill>
            <a:ln w="46863" cap="flat">
              <a:noFill/>
              <a:prstDash val="solid"/>
              <a:miter/>
            </a:ln>
          </p:spPr>
          <p:txBody>
            <a:bodyPr rtlCol="0" anchor="ctr"/>
            <a:lstStyle/>
            <a:p>
              <a:endParaRPr lang="en-US" dirty="0"/>
            </a:p>
          </p:txBody>
        </p:sp>
      </p:grpSp>
      <p:sp>
        <p:nvSpPr>
          <p:cNvPr id="3" name="TextBox 2">
            <a:extLst>
              <a:ext uri="{FF2B5EF4-FFF2-40B4-BE49-F238E27FC236}">
                <a16:creationId xmlns:a16="http://schemas.microsoft.com/office/drawing/2014/main" id="{F6FD1434-423B-C54E-AD38-65906CE83A01}"/>
              </a:ext>
            </a:extLst>
          </p:cNvPr>
          <p:cNvSpPr txBox="1"/>
          <p:nvPr/>
        </p:nvSpPr>
        <p:spPr>
          <a:xfrm>
            <a:off x="572698" y="4063774"/>
            <a:ext cx="3996779" cy="646331"/>
          </a:xfrm>
          <a:prstGeom prst="rect">
            <a:avLst/>
          </a:prstGeom>
          <a:noFill/>
        </p:spPr>
        <p:txBody>
          <a:bodyPr wrap="square" rtlCol="0">
            <a:spAutoFit/>
          </a:bodyPr>
          <a:lstStyle/>
          <a:p>
            <a:r>
              <a:rPr lang="en-US" dirty="0">
                <a:solidFill>
                  <a:schemeClr val="accent1"/>
                </a:solidFill>
                <a:latin typeface="Red Hat Display" panose="02010503040201060303" pitchFamily="2" charset="0"/>
                <a:ea typeface="Red Hat Display" panose="02010503040201060303" pitchFamily="2" charset="0"/>
                <a:cs typeface="Red Hat Display" panose="02010503040201060303" pitchFamily="2" charset="0"/>
              </a:rPr>
              <a:t>Open-Source Synthetic data platform</a:t>
            </a:r>
          </a:p>
        </p:txBody>
      </p:sp>
      <p:sp>
        <p:nvSpPr>
          <p:cNvPr id="2" name="Slide Number Placeholder 1">
            <a:extLst>
              <a:ext uri="{FF2B5EF4-FFF2-40B4-BE49-F238E27FC236}">
                <a16:creationId xmlns:a16="http://schemas.microsoft.com/office/drawing/2014/main" id="{11C07B63-F82C-B22C-6FA0-5C5C65348F97}"/>
              </a:ext>
            </a:extLst>
          </p:cNvPr>
          <p:cNvSpPr>
            <a:spLocks noGrp="1"/>
          </p:cNvSpPr>
          <p:nvPr>
            <p:ph type="sldNum" sz="quarter" idx="12"/>
          </p:nvPr>
        </p:nvSpPr>
        <p:spPr/>
        <p:txBody>
          <a:bodyPr/>
          <a:lstStyle/>
          <a:p>
            <a:fld id="{13977CFE-518C-4DE5-A6A8-72B8FCA09D3F}" type="slidenum">
              <a:rPr lang="en-US" smtClean="0"/>
              <a:t>1</a:t>
            </a:fld>
            <a:endParaRPr lang="en-US"/>
          </a:p>
        </p:txBody>
      </p:sp>
    </p:spTree>
    <p:extLst>
      <p:ext uri="{BB962C8B-B14F-4D97-AF65-F5344CB8AC3E}">
        <p14:creationId xmlns:p14="http://schemas.microsoft.com/office/powerpoint/2010/main" val="1504460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8A9A9D-2D27-40E3-8C47-DB899F80E9F7}"/>
              </a:ext>
            </a:extLst>
          </p:cNvPr>
          <p:cNvGrpSpPr/>
          <p:nvPr/>
        </p:nvGrpSpPr>
        <p:grpSpPr>
          <a:xfrm>
            <a:off x="1517476" y="203940"/>
            <a:ext cx="6311343" cy="830997"/>
            <a:chOff x="1529280" y="203941"/>
            <a:chExt cx="6311343" cy="830997"/>
          </a:xfrm>
        </p:grpSpPr>
        <p:sp>
          <p:nvSpPr>
            <p:cNvPr id="5" name="TextBox 4">
              <a:extLst>
                <a:ext uri="{FF2B5EF4-FFF2-40B4-BE49-F238E27FC236}">
                  <a16:creationId xmlns:a16="http://schemas.microsoft.com/office/drawing/2014/main" id="{0CFC0050-3075-4458-804D-3B71AE69114A}"/>
                </a:ext>
              </a:extLst>
            </p:cNvPr>
            <p:cNvSpPr txBox="1"/>
            <p:nvPr/>
          </p:nvSpPr>
          <p:spPr>
            <a:xfrm>
              <a:off x="1529280" y="203941"/>
              <a:ext cx="6311343" cy="830997"/>
            </a:xfrm>
            <a:prstGeom prst="rect">
              <a:avLst/>
            </a:prstGeom>
            <a:noFill/>
          </p:spPr>
          <p:txBody>
            <a:bodyPr wrap="none" rtlCol="0">
              <a:spAutoFit/>
            </a:bodyPr>
            <a:lstStyle>
              <a:defPPr>
                <a:defRPr lang="en-US"/>
              </a:defPPr>
              <a:lvl1pPr>
                <a:defRPr sz="4800" b="0" i="0">
                  <a:solidFill>
                    <a:schemeClr val="accent1"/>
                  </a:solidFill>
                  <a:effectLst/>
                  <a:latin typeface="Arial Black" panose="020B0A04020102020204" pitchFamily="34" charset="0"/>
                </a:defRPr>
              </a:lvl1pPr>
            </a:lstStyle>
            <a:p>
              <a:r>
                <a:rPr lang="en-US" dirty="0">
                  <a:solidFill>
                    <a:schemeClr val="accent2"/>
                  </a:solidFill>
                  <a:latin typeface="Red Hat Display" panose="02010503040201060303" pitchFamily="2" charset="77"/>
                </a:rPr>
                <a:t>Implementation Types</a:t>
              </a:r>
            </a:p>
          </p:txBody>
        </p:sp>
        <p:cxnSp>
          <p:nvCxnSpPr>
            <p:cNvPr id="4" name="Straight Connector 3">
              <a:extLst>
                <a:ext uri="{FF2B5EF4-FFF2-40B4-BE49-F238E27FC236}">
                  <a16:creationId xmlns:a16="http://schemas.microsoft.com/office/drawing/2014/main" id="{C56D7C7E-972A-4546-9022-F5E423CE9425}"/>
                </a:ext>
              </a:extLst>
            </p:cNvPr>
            <p:cNvCxnSpPr>
              <a:cxnSpLocks/>
            </p:cNvCxnSpPr>
            <p:nvPr/>
          </p:nvCxnSpPr>
          <p:spPr>
            <a:xfrm>
              <a:off x="1737493" y="1022188"/>
              <a:ext cx="1181100" cy="0"/>
            </a:xfrm>
            <a:prstGeom prst="line">
              <a:avLst/>
            </a:prstGeom>
            <a:noFill/>
            <a:ln w="381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 name="Freeform 16">
            <a:extLst>
              <a:ext uri="{FF2B5EF4-FFF2-40B4-BE49-F238E27FC236}">
                <a16:creationId xmlns:a16="http://schemas.microsoft.com/office/drawing/2014/main" id="{62DED30A-2E56-414D-A579-07C98A7CF695}"/>
              </a:ext>
            </a:extLst>
          </p:cNvPr>
          <p:cNvSpPr/>
          <p:nvPr/>
        </p:nvSpPr>
        <p:spPr>
          <a:xfrm flipH="1">
            <a:off x="241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0">
            <a:extLst>
              <a:ext uri="{FF2B5EF4-FFF2-40B4-BE49-F238E27FC236}">
                <a16:creationId xmlns:a16="http://schemas.microsoft.com/office/drawing/2014/main" id="{C7181490-B0F0-406D-B545-A1E6B393856C}"/>
              </a:ext>
            </a:extLst>
          </p:cNvPr>
          <p:cNvGrpSpPr/>
          <p:nvPr/>
        </p:nvGrpSpPr>
        <p:grpSpPr>
          <a:xfrm>
            <a:off x="-386710" y="-373095"/>
            <a:ext cx="1829836" cy="1775895"/>
            <a:chOff x="-386710" y="-373095"/>
            <a:chExt cx="1829836" cy="1775895"/>
          </a:xfrm>
        </p:grpSpPr>
        <p:sp>
          <p:nvSpPr>
            <p:cNvPr id="12" name="Freeform: Shape 11">
              <a:extLst>
                <a:ext uri="{FF2B5EF4-FFF2-40B4-BE49-F238E27FC236}">
                  <a16:creationId xmlns:a16="http://schemas.microsoft.com/office/drawing/2014/main" id="{20CA6048-F66A-4294-82EE-9CB232A24D5D}"/>
                </a:ext>
              </a:extLst>
            </p:cNvPr>
            <p:cNvSpPr/>
            <p:nvPr/>
          </p:nvSpPr>
          <p:spPr>
            <a:xfrm flipH="1">
              <a:off x="92381"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3A19095F-997E-4357-80A5-EA0C58C7DE27}"/>
                </a:ext>
              </a:extLst>
            </p:cNvPr>
            <p:cNvSpPr/>
            <p:nvPr/>
          </p:nvSpPr>
          <p:spPr>
            <a:xfrm flipH="1">
              <a:off x="331740"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06E45BD6-DE6C-4A54-AF5D-1FD96A10F644}"/>
                </a:ext>
              </a:extLst>
            </p:cNvPr>
            <p:cNvSpPr/>
            <p:nvPr/>
          </p:nvSpPr>
          <p:spPr>
            <a:xfrm flipH="1">
              <a:off x="-386710"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15" name="Slide Number Placeholder 14">
            <a:extLst>
              <a:ext uri="{FF2B5EF4-FFF2-40B4-BE49-F238E27FC236}">
                <a16:creationId xmlns:a16="http://schemas.microsoft.com/office/drawing/2014/main" id="{DA1F2802-2A85-F984-49EB-CBC87BB97274}"/>
              </a:ext>
            </a:extLst>
          </p:cNvPr>
          <p:cNvSpPr>
            <a:spLocks noGrp="1"/>
          </p:cNvSpPr>
          <p:nvPr>
            <p:ph type="sldNum" sz="quarter" idx="12"/>
          </p:nvPr>
        </p:nvSpPr>
        <p:spPr/>
        <p:txBody>
          <a:bodyPr/>
          <a:lstStyle/>
          <a:p>
            <a:fld id="{13977CFE-518C-4DE5-A6A8-72B8FCA09D3F}" type="slidenum">
              <a:rPr lang="en-US" smtClean="0"/>
              <a:t>10</a:t>
            </a:fld>
            <a:endParaRPr lang="en-US"/>
          </a:p>
        </p:txBody>
      </p:sp>
      <p:pic>
        <p:nvPicPr>
          <p:cNvPr id="16" name="Google Shape;793;p54">
            <a:extLst>
              <a:ext uri="{FF2B5EF4-FFF2-40B4-BE49-F238E27FC236}">
                <a16:creationId xmlns:a16="http://schemas.microsoft.com/office/drawing/2014/main" id="{F88502D6-914E-BEF1-08CF-1A6EEC6AE550}"/>
              </a:ext>
            </a:extLst>
          </p:cNvPr>
          <p:cNvPicPr preferRelativeResize="0"/>
          <p:nvPr/>
        </p:nvPicPr>
        <p:blipFill>
          <a:blip r:embed="rId2">
            <a:alphaModFix/>
          </a:blip>
          <a:stretch>
            <a:fillRect/>
          </a:stretch>
        </p:blipFill>
        <p:spPr>
          <a:xfrm>
            <a:off x="9834481" y="3400539"/>
            <a:ext cx="1668343" cy="1544572"/>
          </a:xfrm>
          <a:prstGeom prst="rect">
            <a:avLst/>
          </a:prstGeom>
          <a:noFill/>
          <a:ln>
            <a:noFill/>
          </a:ln>
        </p:spPr>
      </p:pic>
      <p:sp>
        <p:nvSpPr>
          <p:cNvPr id="17" name="Google Shape;795;p54">
            <a:extLst>
              <a:ext uri="{FF2B5EF4-FFF2-40B4-BE49-F238E27FC236}">
                <a16:creationId xmlns:a16="http://schemas.microsoft.com/office/drawing/2014/main" id="{A9525511-B0A6-3F21-5E5F-D02DBA715856}"/>
              </a:ext>
            </a:extLst>
          </p:cNvPr>
          <p:cNvSpPr/>
          <p:nvPr/>
        </p:nvSpPr>
        <p:spPr>
          <a:xfrm>
            <a:off x="9586191" y="2870907"/>
            <a:ext cx="2082620" cy="2107918"/>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96;p54">
            <a:extLst>
              <a:ext uri="{FF2B5EF4-FFF2-40B4-BE49-F238E27FC236}">
                <a16:creationId xmlns:a16="http://schemas.microsoft.com/office/drawing/2014/main" id="{B1B2411D-4DB7-3E01-E6CE-C0B6DDAC033C}"/>
              </a:ext>
            </a:extLst>
          </p:cNvPr>
          <p:cNvSpPr/>
          <p:nvPr/>
        </p:nvSpPr>
        <p:spPr>
          <a:xfrm>
            <a:off x="6693634" y="2895457"/>
            <a:ext cx="2082620" cy="2083368"/>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03;p54">
            <a:extLst>
              <a:ext uri="{FF2B5EF4-FFF2-40B4-BE49-F238E27FC236}">
                <a16:creationId xmlns:a16="http://schemas.microsoft.com/office/drawing/2014/main" id="{6D24FDD3-7109-955C-7464-441FEAC2992E}"/>
              </a:ext>
            </a:extLst>
          </p:cNvPr>
          <p:cNvSpPr txBox="1">
            <a:spLocks/>
          </p:cNvSpPr>
          <p:nvPr/>
        </p:nvSpPr>
        <p:spPr>
          <a:xfrm>
            <a:off x="7535030" y="2039563"/>
            <a:ext cx="3292381" cy="336000"/>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2000" b="1">
                <a:solidFill>
                  <a:srgbClr val="0000FF"/>
                </a:solidFill>
                <a:latin typeface="Red Hat Display" panose="02010503040201060303" pitchFamily="2" charset="77"/>
              </a:rPr>
              <a:t>Cloud Native API with Freestanding RDBMS</a:t>
            </a:r>
            <a:endParaRPr lang="en-US" sz="2000" b="1" i="1">
              <a:solidFill>
                <a:srgbClr val="0000FF"/>
              </a:solidFill>
              <a:latin typeface="Red Hat Display" panose="02010503040201060303" pitchFamily="2" charset="77"/>
            </a:endParaRPr>
          </a:p>
        </p:txBody>
      </p:sp>
      <p:sp>
        <p:nvSpPr>
          <p:cNvPr id="20" name="Google Shape;805;p54">
            <a:extLst>
              <a:ext uri="{FF2B5EF4-FFF2-40B4-BE49-F238E27FC236}">
                <a16:creationId xmlns:a16="http://schemas.microsoft.com/office/drawing/2014/main" id="{5B1D7A9C-5F03-89EE-0879-78BF6AB0FEB5}"/>
              </a:ext>
            </a:extLst>
          </p:cNvPr>
          <p:cNvSpPr txBox="1">
            <a:spLocks/>
          </p:cNvSpPr>
          <p:nvPr/>
        </p:nvSpPr>
        <p:spPr>
          <a:xfrm>
            <a:off x="6845238" y="2950854"/>
            <a:ext cx="1848257" cy="240900"/>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1800" dirty="0">
                <a:solidFill>
                  <a:srgbClr val="0000FF"/>
                </a:solidFill>
                <a:latin typeface="Red Hat Display" panose="02010503040201060303" pitchFamily="2" charset="77"/>
              </a:rPr>
              <a:t>Container /</a:t>
            </a:r>
          </a:p>
          <a:p>
            <a:pPr algn="ctr">
              <a:spcBef>
                <a:spcPts val="0"/>
              </a:spcBef>
            </a:pPr>
            <a:r>
              <a:rPr lang="en-US" sz="1800" dirty="0">
                <a:solidFill>
                  <a:srgbClr val="0000FF"/>
                </a:solidFill>
                <a:latin typeface="Red Hat Display" panose="02010503040201060303" pitchFamily="2" charset="77"/>
              </a:rPr>
              <a:t>Machine Based</a:t>
            </a:r>
          </a:p>
        </p:txBody>
      </p:sp>
      <p:sp>
        <p:nvSpPr>
          <p:cNvPr id="21" name="Google Shape;806;p54">
            <a:extLst>
              <a:ext uri="{FF2B5EF4-FFF2-40B4-BE49-F238E27FC236}">
                <a16:creationId xmlns:a16="http://schemas.microsoft.com/office/drawing/2014/main" id="{2DFF108D-EE2E-33BD-BD85-E605DBC0F734}"/>
              </a:ext>
            </a:extLst>
          </p:cNvPr>
          <p:cNvSpPr txBox="1">
            <a:spLocks/>
          </p:cNvSpPr>
          <p:nvPr/>
        </p:nvSpPr>
        <p:spPr>
          <a:xfrm>
            <a:off x="9693652" y="2947689"/>
            <a:ext cx="1809171" cy="371980"/>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1800" dirty="0">
                <a:solidFill>
                  <a:srgbClr val="0000FF"/>
                </a:solidFill>
                <a:latin typeface="Red Hat Display" panose="02010503040201060303" pitchFamily="2" charset="77"/>
              </a:rPr>
              <a:t>Free Standing</a:t>
            </a:r>
          </a:p>
          <a:p>
            <a:pPr algn="ctr">
              <a:spcBef>
                <a:spcPts val="0"/>
              </a:spcBef>
            </a:pPr>
            <a:r>
              <a:rPr lang="en-US" sz="1800" dirty="0">
                <a:solidFill>
                  <a:srgbClr val="0000FF"/>
                </a:solidFill>
                <a:latin typeface="Red Hat Display" panose="02010503040201060303" pitchFamily="2" charset="77"/>
              </a:rPr>
              <a:t>RDBMS</a:t>
            </a:r>
          </a:p>
        </p:txBody>
      </p:sp>
      <p:cxnSp>
        <p:nvCxnSpPr>
          <p:cNvPr id="22" name="Google Shape;807;p54">
            <a:extLst>
              <a:ext uri="{FF2B5EF4-FFF2-40B4-BE49-F238E27FC236}">
                <a16:creationId xmlns:a16="http://schemas.microsoft.com/office/drawing/2014/main" id="{A5BDEA17-A99E-9BC8-F0DC-A495F33E313B}"/>
              </a:ext>
            </a:extLst>
          </p:cNvPr>
          <p:cNvCxnSpPr>
            <a:cxnSpLocks/>
          </p:cNvCxnSpPr>
          <p:nvPr/>
        </p:nvCxnSpPr>
        <p:spPr>
          <a:xfrm rot="10800000" flipH="1">
            <a:off x="8825572" y="4100321"/>
            <a:ext cx="711300" cy="12300"/>
          </a:xfrm>
          <a:prstGeom prst="straightConnector1">
            <a:avLst/>
          </a:prstGeom>
          <a:noFill/>
          <a:ln w="28575" cap="flat" cmpd="sng">
            <a:solidFill>
              <a:srgbClr val="000000"/>
            </a:solidFill>
            <a:prstDash val="solid"/>
            <a:round/>
            <a:headEnd type="triangle" w="med" len="med"/>
            <a:tailEnd type="triangle" w="med" len="med"/>
          </a:ln>
        </p:spPr>
      </p:cxnSp>
      <p:pic>
        <p:nvPicPr>
          <p:cNvPr id="23" name="Google Shape;809;p54">
            <a:extLst>
              <a:ext uri="{FF2B5EF4-FFF2-40B4-BE49-F238E27FC236}">
                <a16:creationId xmlns:a16="http://schemas.microsoft.com/office/drawing/2014/main" id="{A47D7963-881A-5B22-6C07-A33CBFB6DD10}"/>
              </a:ext>
            </a:extLst>
          </p:cNvPr>
          <p:cNvPicPr preferRelativeResize="0"/>
          <p:nvPr/>
        </p:nvPicPr>
        <p:blipFill>
          <a:blip r:embed="rId3">
            <a:alphaModFix/>
          </a:blip>
          <a:stretch>
            <a:fillRect/>
          </a:stretch>
        </p:blipFill>
        <p:spPr>
          <a:xfrm>
            <a:off x="6949975" y="3401897"/>
            <a:ext cx="1569937" cy="1541857"/>
          </a:xfrm>
          <a:prstGeom prst="rect">
            <a:avLst/>
          </a:prstGeom>
          <a:noFill/>
          <a:ln>
            <a:noFill/>
          </a:ln>
        </p:spPr>
      </p:pic>
      <p:sp>
        <p:nvSpPr>
          <p:cNvPr id="25" name="Google Shape;1099;p64">
            <a:extLst>
              <a:ext uri="{FF2B5EF4-FFF2-40B4-BE49-F238E27FC236}">
                <a16:creationId xmlns:a16="http://schemas.microsoft.com/office/drawing/2014/main" id="{5DADF5F2-0AC8-C4EB-12D6-74B02D8655E6}"/>
              </a:ext>
            </a:extLst>
          </p:cNvPr>
          <p:cNvSpPr txBox="1"/>
          <p:nvPr/>
        </p:nvSpPr>
        <p:spPr>
          <a:xfrm>
            <a:off x="717156" y="1587450"/>
            <a:ext cx="5166541" cy="4261649"/>
          </a:xfrm>
          <a:prstGeom prst="rect">
            <a:avLst/>
          </a:prstGeom>
          <a:noFill/>
          <a:ln>
            <a:noFill/>
          </a:ln>
        </p:spPr>
        <p:txBody>
          <a:bodyPr spcFirstLastPara="1" wrap="square" lIns="91425" tIns="91425" rIns="91425" bIns="91425" anchor="t" anchorCtr="0">
            <a:spAutoFit/>
          </a:bodyPr>
          <a:lstStyle/>
          <a:p>
            <a:pPr marL="457200" lvl="0" indent="0" algn="l" rtl="0">
              <a:lnSpc>
                <a:spcPct val="92000"/>
              </a:lnSpc>
              <a:spcBef>
                <a:spcPts val="0"/>
              </a:spcBef>
              <a:spcAft>
                <a:spcPts val="0"/>
              </a:spcAft>
              <a:buNone/>
            </a:pPr>
            <a:endParaRPr dirty="0">
              <a:latin typeface="Red Hat Display"/>
              <a:ea typeface="Red Hat Display"/>
              <a:cs typeface="Red Hat Display"/>
              <a:sym typeface="Red Hat Display"/>
            </a:endParaRPr>
          </a:p>
          <a:p>
            <a:pPr marL="457200" lvl="0" indent="-317500" algn="l" rtl="0">
              <a:lnSpc>
                <a:spcPct val="92000"/>
              </a:lnSpc>
              <a:spcBef>
                <a:spcPts val="0"/>
              </a:spcBef>
              <a:spcAft>
                <a:spcPts val="0"/>
              </a:spcAft>
              <a:buClr>
                <a:schemeClr val="accent1"/>
              </a:buClr>
              <a:buSzPts val="1400"/>
              <a:buFont typeface="Red Hat Display"/>
              <a:buChar char="-"/>
            </a:pPr>
            <a:r>
              <a:rPr lang="en-US" dirty="0">
                <a:latin typeface="Red Hat Display"/>
                <a:ea typeface="Red Hat Display"/>
                <a:cs typeface="Red Hat Display"/>
                <a:sym typeface="Red Hat Display"/>
              </a:rPr>
              <a:t>All code is provided on Git Hub at </a:t>
            </a:r>
            <a:r>
              <a:rPr lang="en-US" dirty="0">
                <a:latin typeface="Red Hat Display"/>
                <a:ea typeface="Red Hat Display"/>
                <a:cs typeface="Red Hat Display"/>
                <a:sym typeface="Red Hat Display"/>
                <a:hlinkClick r:id="rId4"/>
              </a:rPr>
              <a:t>https://github.com/Project-Herophilus/DataSynthesis</a:t>
            </a:r>
            <a:endParaRPr lang="en-US" dirty="0">
              <a:latin typeface="Red Hat Display"/>
              <a:ea typeface="Red Hat Display"/>
              <a:cs typeface="Red Hat Display"/>
              <a:sym typeface="Red Hat Display"/>
            </a:endParaRPr>
          </a:p>
          <a:p>
            <a:pPr marL="139700" lvl="0" algn="l" rtl="0">
              <a:lnSpc>
                <a:spcPct val="92000"/>
              </a:lnSpc>
              <a:spcBef>
                <a:spcPts val="0"/>
              </a:spcBef>
              <a:spcAft>
                <a:spcPts val="0"/>
              </a:spcAft>
              <a:buClr>
                <a:schemeClr val="accent1"/>
              </a:buClr>
              <a:buSzPts val="1400"/>
            </a:pPr>
            <a:endParaRPr lang="en-US" dirty="0">
              <a:latin typeface="Red Hat Display"/>
              <a:ea typeface="Red Hat Display"/>
              <a:cs typeface="Red Hat Display"/>
              <a:sym typeface="Red Hat Display"/>
            </a:endParaRPr>
          </a:p>
          <a:p>
            <a:pPr marL="457200" lvl="0" indent="-317500" algn="l" rtl="0">
              <a:lnSpc>
                <a:spcPct val="92000"/>
              </a:lnSpc>
              <a:spcBef>
                <a:spcPts val="0"/>
              </a:spcBef>
              <a:spcAft>
                <a:spcPts val="0"/>
              </a:spcAft>
              <a:buClr>
                <a:schemeClr val="accent1"/>
              </a:buClr>
              <a:buSzPts val="1400"/>
              <a:buFont typeface="Red Hat Display"/>
              <a:buChar char="-"/>
            </a:pPr>
            <a:r>
              <a:rPr lang="en-US" dirty="0">
                <a:latin typeface="Red Hat Display"/>
                <a:ea typeface="Red Hat Display"/>
                <a:cs typeface="Red Hat Display"/>
                <a:sym typeface="Red Hat Display"/>
              </a:rPr>
              <a:t>RDBMS scripts and data loaders included</a:t>
            </a:r>
          </a:p>
          <a:p>
            <a:pPr marL="139700" lvl="0" algn="l" rtl="0">
              <a:lnSpc>
                <a:spcPct val="92000"/>
              </a:lnSpc>
              <a:spcBef>
                <a:spcPts val="0"/>
              </a:spcBef>
              <a:spcAft>
                <a:spcPts val="0"/>
              </a:spcAft>
              <a:buClr>
                <a:schemeClr val="accent1"/>
              </a:buClr>
              <a:buSzPts val="1400"/>
            </a:pPr>
            <a:endParaRPr lang="en-US" dirty="0">
              <a:latin typeface="Red Hat Display"/>
              <a:ea typeface="Red Hat Display"/>
              <a:cs typeface="Red Hat Display"/>
              <a:sym typeface="Red Hat Display"/>
            </a:endParaRPr>
          </a:p>
          <a:p>
            <a:pPr marL="457200" lvl="0" indent="-317500" algn="l" rtl="0">
              <a:lnSpc>
                <a:spcPct val="92000"/>
              </a:lnSpc>
              <a:spcBef>
                <a:spcPts val="0"/>
              </a:spcBef>
              <a:spcAft>
                <a:spcPts val="0"/>
              </a:spcAft>
              <a:buClr>
                <a:schemeClr val="accent1"/>
              </a:buClr>
              <a:buSzPts val="1400"/>
              <a:buFont typeface="Red Hat Display"/>
              <a:buChar char="-"/>
            </a:pPr>
            <a:r>
              <a:rPr lang="en-US" dirty="0">
                <a:latin typeface="Red Hat Display"/>
                <a:ea typeface="Red Hat Display"/>
                <a:cs typeface="Red Hat Display"/>
                <a:sym typeface="Red Hat Display"/>
              </a:rPr>
              <a:t>APIs are the core means for access – Quarkus and Node APIs are implemented, Node APIs are most maintained </a:t>
            </a:r>
          </a:p>
          <a:p>
            <a:pPr marL="139700" lvl="0" algn="l" rtl="0">
              <a:lnSpc>
                <a:spcPct val="92000"/>
              </a:lnSpc>
              <a:spcBef>
                <a:spcPts val="0"/>
              </a:spcBef>
              <a:spcAft>
                <a:spcPts val="0"/>
              </a:spcAft>
              <a:buClr>
                <a:schemeClr val="accent1"/>
              </a:buClr>
              <a:buSzPts val="1400"/>
            </a:pPr>
            <a:endParaRPr lang="en-US" dirty="0">
              <a:latin typeface="Red Hat Display"/>
              <a:ea typeface="Red Hat Display"/>
              <a:cs typeface="Red Hat Display"/>
              <a:sym typeface="Red Hat Display"/>
            </a:endParaRPr>
          </a:p>
          <a:p>
            <a:pPr marL="457200" lvl="0" indent="-317500" algn="l" rtl="0">
              <a:lnSpc>
                <a:spcPct val="92000"/>
              </a:lnSpc>
              <a:spcBef>
                <a:spcPts val="0"/>
              </a:spcBef>
              <a:spcAft>
                <a:spcPts val="0"/>
              </a:spcAft>
              <a:buClr>
                <a:schemeClr val="accent1"/>
              </a:buClr>
              <a:buSzPts val="1400"/>
              <a:buFont typeface="Red Hat Display"/>
              <a:buChar char="-"/>
            </a:pPr>
            <a:r>
              <a:rPr lang="en-US" dirty="0">
                <a:latin typeface="Red Hat Display"/>
                <a:ea typeface="Red Hat Display"/>
                <a:cs typeface="Red Hat Display"/>
                <a:sym typeface="Red Hat Display"/>
              </a:rPr>
              <a:t>Minimal Web UI is in place, Vue based</a:t>
            </a:r>
          </a:p>
          <a:p>
            <a:pPr marL="139700" lvl="0" algn="l" rtl="0">
              <a:lnSpc>
                <a:spcPct val="92000"/>
              </a:lnSpc>
              <a:spcBef>
                <a:spcPts val="0"/>
              </a:spcBef>
              <a:spcAft>
                <a:spcPts val="0"/>
              </a:spcAft>
              <a:buClr>
                <a:schemeClr val="accent1"/>
              </a:buClr>
              <a:buSzPts val="1400"/>
            </a:pPr>
            <a:endParaRPr lang="en-US" dirty="0">
              <a:latin typeface="Red Hat Display"/>
              <a:ea typeface="Red Hat Display"/>
              <a:cs typeface="Red Hat Display"/>
              <a:sym typeface="Red Hat Display"/>
            </a:endParaRPr>
          </a:p>
          <a:p>
            <a:pPr marL="457200" lvl="0" indent="-317500" algn="l" rtl="0">
              <a:lnSpc>
                <a:spcPct val="92000"/>
              </a:lnSpc>
              <a:spcBef>
                <a:spcPts val="0"/>
              </a:spcBef>
              <a:spcAft>
                <a:spcPts val="0"/>
              </a:spcAft>
              <a:buClr>
                <a:schemeClr val="accent1"/>
              </a:buClr>
              <a:buSzPts val="1400"/>
              <a:buFont typeface="Red Hat Display"/>
              <a:buChar char="-"/>
            </a:pPr>
            <a:r>
              <a:rPr lang="en-US" dirty="0">
                <a:latin typeface="Red Hat Display"/>
                <a:ea typeface="Red Hat Display"/>
                <a:cs typeface="Red Hat Display"/>
                <a:sym typeface="Red Hat Display"/>
              </a:rPr>
              <a:t>SQL Queries are also included in the repository for common SQL queries </a:t>
            </a:r>
            <a:endParaRPr dirty="0">
              <a:latin typeface="Red Hat Display"/>
              <a:ea typeface="Red Hat Display"/>
              <a:cs typeface="Red Hat Display"/>
              <a:sym typeface="Red Hat Display"/>
            </a:endParaRPr>
          </a:p>
          <a:p>
            <a:pPr marL="0" lvl="0" indent="0" algn="l" rtl="0">
              <a:lnSpc>
                <a:spcPct val="92000"/>
              </a:lnSpc>
              <a:spcBef>
                <a:spcPts val="0"/>
              </a:spcBef>
              <a:spcAft>
                <a:spcPts val="0"/>
              </a:spcAft>
              <a:buNone/>
            </a:pPr>
            <a:endParaRPr dirty="0">
              <a:latin typeface="Red Hat Display"/>
              <a:ea typeface="Red Hat Display"/>
              <a:cs typeface="Red Hat Display"/>
              <a:sym typeface="Red Hat Display"/>
            </a:endParaRPr>
          </a:p>
        </p:txBody>
      </p:sp>
    </p:spTree>
    <p:extLst>
      <p:ext uri="{BB962C8B-B14F-4D97-AF65-F5344CB8AC3E}">
        <p14:creationId xmlns:p14="http://schemas.microsoft.com/office/powerpoint/2010/main" val="2053630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8A9A9D-2D27-40E3-8C47-DB899F80E9F7}"/>
              </a:ext>
            </a:extLst>
          </p:cNvPr>
          <p:cNvGrpSpPr/>
          <p:nvPr/>
        </p:nvGrpSpPr>
        <p:grpSpPr>
          <a:xfrm>
            <a:off x="1517476" y="203940"/>
            <a:ext cx="8730275" cy="830997"/>
            <a:chOff x="1529280" y="203941"/>
            <a:chExt cx="8730275" cy="830997"/>
          </a:xfrm>
        </p:grpSpPr>
        <p:sp>
          <p:nvSpPr>
            <p:cNvPr id="5" name="TextBox 4">
              <a:extLst>
                <a:ext uri="{FF2B5EF4-FFF2-40B4-BE49-F238E27FC236}">
                  <a16:creationId xmlns:a16="http://schemas.microsoft.com/office/drawing/2014/main" id="{0CFC0050-3075-4458-804D-3B71AE69114A}"/>
                </a:ext>
              </a:extLst>
            </p:cNvPr>
            <p:cNvSpPr txBox="1"/>
            <p:nvPr/>
          </p:nvSpPr>
          <p:spPr>
            <a:xfrm>
              <a:off x="1529280" y="203941"/>
              <a:ext cx="8730275" cy="830997"/>
            </a:xfrm>
            <a:prstGeom prst="rect">
              <a:avLst/>
            </a:prstGeom>
            <a:noFill/>
          </p:spPr>
          <p:txBody>
            <a:bodyPr wrap="none" rtlCol="0">
              <a:spAutoFit/>
            </a:bodyPr>
            <a:lstStyle>
              <a:defPPr>
                <a:defRPr lang="en-US"/>
              </a:defPPr>
              <a:lvl1pPr>
                <a:defRPr sz="4800" b="0" i="0">
                  <a:solidFill>
                    <a:schemeClr val="accent1"/>
                  </a:solidFill>
                  <a:effectLst/>
                  <a:latin typeface="Arial Black" panose="020B0A04020102020204" pitchFamily="34" charset="0"/>
                </a:defRPr>
              </a:lvl1pPr>
            </a:lstStyle>
            <a:p>
              <a:r>
                <a:rPr lang="en-US" dirty="0">
                  <a:solidFill>
                    <a:schemeClr val="accent2"/>
                  </a:solidFill>
                  <a:latin typeface="Red Hat Display" panose="02010503040201060303" pitchFamily="2" charset="77"/>
                </a:rPr>
                <a:t>Data Tier – Massive Possibilities</a:t>
              </a:r>
            </a:p>
          </p:txBody>
        </p:sp>
        <p:cxnSp>
          <p:nvCxnSpPr>
            <p:cNvPr id="4" name="Straight Connector 3">
              <a:extLst>
                <a:ext uri="{FF2B5EF4-FFF2-40B4-BE49-F238E27FC236}">
                  <a16:creationId xmlns:a16="http://schemas.microsoft.com/office/drawing/2014/main" id="{C56D7C7E-972A-4546-9022-F5E423CE9425}"/>
                </a:ext>
              </a:extLst>
            </p:cNvPr>
            <p:cNvCxnSpPr>
              <a:cxnSpLocks/>
            </p:cNvCxnSpPr>
            <p:nvPr/>
          </p:nvCxnSpPr>
          <p:spPr>
            <a:xfrm>
              <a:off x="1737493" y="1022188"/>
              <a:ext cx="1181100" cy="0"/>
            </a:xfrm>
            <a:prstGeom prst="line">
              <a:avLst/>
            </a:prstGeom>
            <a:noFill/>
            <a:ln w="381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 name="Freeform 16">
            <a:extLst>
              <a:ext uri="{FF2B5EF4-FFF2-40B4-BE49-F238E27FC236}">
                <a16:creationId xmlns:a16="http://schemas.microsoft.com/office/drawing/2014/main" id="{62DED30A-2E56-414D-A579-07C98A7CF695}"/>
              </a:ext>
            </a:extLst>
          </p:cNvPr>
          <p:cNvSpPr/>
          <p:nvPr/>
        </p:nvSpPr>
        <p:spPr>
          <a:xfrm flipH="1">
            <a:off x="241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0">
            <a:extLst>
              <a:ext uri="{FF2B5EF4-FFF2-40B4-BE49-F238E27FC236}">
                <a16:creationId xmlns:a16="http://schemas.microsoft.com/office/drawing/2014/main" id="{C7181490-B0F0-406D-B545-A1E6B393856C}"/>
              </a:ext>
            </a:extLst>
          </p:cNvPr>
          <p:cNvGrpSpPr/>
          <p:nvPr/>
        </p:nvGrpSpPr>
        <p:grpSpPr>
          <a:xfrm>
            <a:off x="-386710" y="-373095"/>
            <a:ext cx="1829836" cy="1775895"/>
            <a:chOff x="-386710" y="-373095"/>
            <a:chExt cx="1829836" cy="1775895"/>
          </a:xfrm>
        </p:grpSpPr>
        <p:sp>
          <p:nvSpPr>
            <p:cNvPr id="12" name="Freeform: Shape 11">
              <a:extLst>
                <a:ext uri="{FF2B5EF4-FFF2-40B4-BE49-F238E27FC236}">
                  <a16:creationId xmlns:a16="http://schemas.microsoft.com/office/drawing/2014/main" id="{20CA6048-F66A-4294-82EE-9CB232A24D5D}"/>
                </a:ext>
              </a:extLst>
            </p:cNvPr>
            <p:cNvSpPr/>
            <p:nvPr/>
          </p:nvSpPr>
          <p:spPr>
            <a:xfrm flipH="1">
              <a:off x="92381"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3A19095F-997E-4357-80A5-EA0C58C7DE27}"/>
                </a:ext>
              </a:extLst>
            </p:cNvPr>
            <p:cNvSpPr/>
            <p:nvPr/>
          </p:nvSpPr>
          <p:spPr>
            <a:xfrm flipH="1">
              <a:off x="331740"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06E45BD6-DE6C-4A54-AF5D-1FD96A10F644}"/>
                </a:ext>
              </a:extLst>
            </p:cNvPr>
            <p:cNvSpPr/>
            <p:nvPr/>
          </p:nvSpPr>
          <p:spPr>
            <a:xfrm flipH="1">
              <a:off x="-386710"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15" name="Google Shape;1111;p65">
            <a:extLst>
              <a:ext uri="{FF2B5EF4-FFF2-40B4-BE49-F238E27FC236}">
                <a16:creationId xmlns:a16="http://schemas.microsoft.com/office/drawing/2014/main" id="{B32CB9BD-1BA2-D559-898B-4F32DC5600F5}"/>
              </a:ext>
            </a:extLst>
          </p:cNvPr>
          <p:cNvSpPr txBox="1"/>
          <p:nvPr/>
        </p:nvSpPr>
        <p:spPr>
          <a:xfrm>
            <a:off x="709729" y="1807802"/>
            <a:ext cx="4394119" cy="4261649"/>
          </a:xfrm>
          <a:prstGeom prst="rect">
            <a:avLst/>
          </a:prstGeom>
          <a:noFill/>
          <a:ln>
            <a:noFill/>
          </a:ln>
        </p:spPr>
        <p:txBody>
          <a:bodyPr spcFirstLastPara="1" wrap="square" lIns="91425" tIns="91425" rIns="91425" bIns="91425" anchor="t" anchorCtr="0">
            <a:spAutoFit/>
          </a:bodyPr>
          <a:lstStyle/>
          <a:p>
            <a:pPr marL="457200" lvl="0" indent="0" algn="l" rtl="0">
              <a:lnSpc>
                <a:spcPct val="92000"/>
              </a:lnSpc>
              <a:spcBef>
                <a:spcPts val="0"/>
              </a:spcBef>
              <a:spcAft>
                <a:spcPts val="0"/>
              </a:spcAft>
              <a:buNone/>
            </a:pPr>
            <a:endParaRPr dirty="0">
              <a:latin typeface="Red Hat Display"/>
              <a:ea typeface="Red Hat Display"/>
              <a:cs typeface="Red Hat Display"/>
              <a:sym typeface="Red Hat Display"/>
            </a:endParaRPr>
          </a:p>
          <a:p>
            <a:pPr marL="457200" lvl="0" indent="-336550" algn="l" rtl="0">
              <a:lnSpc>
                <a:spcPct val="92000"/>
              </a:lnSpc>
              <a:spcBef>
                <a:spcPts val="0"/>
              </a:spcBef>
              <a:spcAft>
                <a:spcPts val="0"/>
              </a:spcAft>
              <a:buClr>
                <a:schemeClr val="accent1"/>
              </a:buClr>
              <a:buSzPts val="1700"/>
              <a:buFont typeface="Red Hat Display"/>
              <a:buChar char="-"/>
            </a:pPr>
            <a:r>
              <a:rPr lang="en-US" dirty="0">
                <a:latin typeface="Red Hat Display"/>
                <a:ea typeface="Red Hat Display"/>
                <a:cs typeface="Red Hat Display"/>
                <a:sym typeface="Red Hat Display"/>
              </a:rPr>
              <a:t>The platform is based on the concept of data attributes </a:t>
            </a:r>
          </a:p>
          <a:p>
            <a:pPr marL="914400" lvl="1" indent="-336550">
              <a:lnSpc>
                <a:spcPct val="92000"/>
              </a:lnSpc>
              <a:buClr>
                <a:schemeClr val="accent1"/>
              </a:buClr>
              <a:buSzPts val="1700"/>
              <a:buFont typeface="Red Hat Display"/>
              <a:buChar char="-"/>
            </a:pPr>
            <a:r>
              <a:rPr lang="en-US" dirty="0">
                <a:latin typeface="Red Hat Display"/>
                <a:ea typeface="Red Hat Display"/>
                <a:cs typeface="Red Hat Display"/>
                <a:sym typeface="Red Hat Display"/>
              </a:rPr>
              <a:t>Data structures are built from putting together sets of data attributes</a:t>
            </a:r>
            <a:endParaRPr dirty="0">
              <a:latin typeface="Red Hat Display"/>
              <a:ea typeface="Red Hat Display"/>
              <a:cs typeface="Red Hat Display"/>
              <a:sym typeface="Red Hat Display"/>
            </a:endParaRPr>
          </a:p>
          <a:p>
            <a:pPr marL="0" lvl="0" indent="0" algn="l" rtl="0">
              <a:lnSpc>
                <a:spcPct val="92000"/>
              </a:lnSpc>
              <a:spcBef>
                <a:spcPts val="0"/>
              </a:spcBef>
              <a:spcAft>
                <a:spcPts val="0"/>
              </a:spcAft>
              <a:buNone/>
            </a:pPr>
            <a:endParaRPr dirty="0">
              <a:latin typeface="Red Hat Display"/>
              <a:ea typeface="Red Hat Display"/>
              <a:cs typeface="Red Hat Display"/>
              <a:sym typeface="Red Hat Display"/>
            </a:endParaRPr>
          </a:p>
          <a:p>
            <a:pPr marL="457200" lvl="0" indent="-336550" algn="l" rtl="0">
              <a:lnSpc>
                <a:spcPct val="92000"/>
              </a:lnSpc>
              <a:spcBef>
                <a:spcPts val="0"/>
              </a:spcBef>
              <a:spcAft>
                <a:spcPts val="0"/>
              </a:spcAft>
              <a:buClr>
                <a:schemeClr val="accent1"/>
              </a:buClr>
              <a:buSzPts val="1700"/>
              <a:buFont typeface="Red Hat Display"/>
              <a:buChar char="-"/>
            </a:pPr>
            <a:r>
              <a:rPr lang="en-US" dirty="0">
                <a:latin typeface="Red Hat Display"/>
                <a:ea typeface="Red Hat Display"/>
                <a:cs typeface="Red Hat Display"/>
                <a:sym typeface="Red Hat Display"/>
              </a:rPr>
              <a:t>Native support for custom terminologies/code used within implementations</a:t>
            </a:r>
            <a:endParaRPr dirty="0">
              <a:latin typeface="Red Hat Display"/>
              <a:ea typeface="Red Hat Display"/>
              <a:cs typeface="Red Hat Display"/>
              <a:sym typeface="Red Hat Display"/>
            </a:endParaRPr>
          </a:p>
          <a:p>
            <a:pPr marL="120650" lvl="0" algn="l" rtl="0">
              <a:lnSpc>
                <a:spcPct val="92000"/>
              </a:lnSpc>
              <a:spcBef>
                <a:spcPts val="0"/>
              </a:spcBef>
              <a:spcAft>
                <a:spcPts val="0"/>
              </a:spcAft>
              <a:buClr>
                <a:schemeClr val="accent1"/>
              </a:buClr>
              <a:buSzPts val="1700"/>
            </a:pPr>
            <a:endParaRPr lang="en-US" dirty="0">
              <a:latin typeface="Red Hat Display"/>
              <a:ea typeface="Red Hat Display"/>
              <a:cs typeface="Red Hat Display"/>
              <a:sym typeface="Red Hat Display"/>
            </a:endParaRPr>
          </a:p>
          <a:p>
            <a:pPr marL="457200" lvl="0" indent="-336550" algn="l" rtl="0">
              <a:lnSpc>
                <a:spcPct val="92000"/>
              </a:lnSpc>
              <a:spcBef>
                <a:spcPts val="0"/>
              </a:spcBef>
              <a:spcAft>
                <a:spcPts val="0"/>
              </a:spcAft>
              <a:buClr>
                <a:schemeClr val="accent1"/>
              </a:buClr>
              <a:buSzPts val="1700"/>
              <a:buFont typeface="Red Hat Display"/>
              <a:buChar char="-"/>
            </a:pPr>
            <a:r>
              <a:rPr lang="en-US" dirty="0">
                <a:latin typeface="Red Hat Display"/>
                <a:ea typeface="Red Hat Display"/>
                <a:cs typeface="Red Hat Display"/>
                <a:sym typeface="Red Hat Display"/>
              </a:rPr>
              <a:t>Platform supports very simple to highly complex implementations, support for multiple implementations is natively included</a:t>
            </a:r>
            <a:endParaRPr dirty="0">
              <a:latin typeface="Red Hat Display"/>
              <a:ea typeface="Red Hat Display"/>
              <a:cs typeface="Red Hat Display"/>
              <a:sym typeface="Red Hat Display"/>
            </a:endParaRPr>
          </a:p>
          <a:p>
            <a:pPr marL="457200" lvl="0" indent="0" algn="l" rtl="0">
              <a:lnSpc>
                <a:spcPct val="92000"/>
              </a:lnSpc>
              <a:spcBef>
                <a:spcPts val="0"/>
              </a:spcBef>
              <a:spcAft>
                <a:spcPts val="0"/>
              </a:spcAft>
              <a:buNone/>
            </a:pPr>
            <a:endParaRPr dirty="0">
              <a:latin typeface="Red Hat Display"/>
              <a:ea typeface="Red Hat Display"/>
              <a:cs typeface="Red Hat Display"/>
              <a:sym typeface="Red Hat Display"/>
            </a:endParaRPr>
          </a:p>
        </p:txBody>
      </p:sp>
      <p:sp>
        <p:nvSpPr>
          <p:cNvPr id="3" name="Slide Number Placeholder 2">
            <a:extLst>
              <a:ext uri="{FF2B5EF4-FFF2-40B4-BE49-F238E27FC236}">
                <a16:creationId xmlns:a16="http://schemas.microsoft.com/office/drawing/2014/main" id="{D535DBBD-898D-4758-46C1-C51ED529B05E}"/>
              </a:ext>
            </a:extLst>
          </p:cNvPr>
          <p:cNvSpPr>
            <a:spLocks noGrp="1"/>
          </p:cNvSpPr>
          <p:nvPr>
            <p:ph type="sldNum" sz="quarter" idx="12"/>
          </p:nvPr>
        </p:nvSpPr>
        <p:spPr/>
        <p:txBody>
          <a:bodyPr/>
          <a:lstStyle/>
          <a:p>
            <a:fld id="{13977CFE-518C-4DE5-A6A8-72B8FCA09D3F}" type="slidenum">
              <a:rPr lang="en-US" smtClean="0"/>
              <a:t>11</a:t>
            </a:fld>
            <a:endParaRPr lang="en-US"/>
          </a:p>
        </p:txBody>
      </p:sp>
      <p:pic>
        <p:nvPicPr>
          <p:cNvPr id="6" name="Google Shape;891;p59">
            <a:extLst>
              <a:ext uri="{FF2B5EF4-FFF2-40B4-BE49-F238E27FC236}">
                <a16:creationId xmlns:a16="http://schemas.microsoft.com/office/drawing/2014/main" id="{00107EE5-EF73-EAA0-3B00-DFD601BDEB93}"/>
              </a:ext>
            </a:extLst>
          </p:cNvPr>
          <p:cNvPicPr preferRelativeResize="0"/>
          <p:nvPr/>
        </p:nvPicPr>
        <p:blipFill>
          <a:blip r:embed="rId2">
            <a:alphaModFix/>
          </a:blip>
          <a:stretch>
            <a:fillRect/>
          </a:stretch>
        </p:blipFill>
        <p:spPr>
          <a:xfrm>
            <a:off x="5380266" y="1401680"/>
            <a:ext cx="6719353" cy="4604543"/>
          </a:xfrm>
          <a:prstGeom prst="rect">
            <a:avLst/>
          </a:prstGeom>
          <a:noFill/>
          <a:ln>
            <a:noFill/>
          </a:ln>
        </p:spPr>
      </p:pic>
    </p:spTree>
    <p:extLst>
      <p:ext uri="{BB962C8B-B14F-4D97-AF65-F5344CB8AC3E}">
        <p14:creationId xmlns:p14="http://schemas.microsoft.com/office/powerpoint/2010/main" val="1787067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8A9A9D-2D27-40E3-8C47-DB899F80E9F7}"/>
              </a:ext>
            </a:extLst>
          </p:cNvPr>
          <p:cNvGrpSpPr/>
          <p:nvPr/>
        </p:nvGrpSpPr>
        <p:grpSpPr>
          <a:xfrm>
            <a:off x="1517476" y="203940"/>
            <a:ext cx="2683748" cy="830997"/>
            <a:chOff x="1529280" y="203941"/>
            <a:chExt cx="2683748" cy="830997"/>
          </a:xfrm>
        </p:grpSpPr>
        <p:sp>
          <p:nvSpPr>
            <p:cNvPr id="5" name="TextBox 4">
              <a:extLst>
                <a:ext uri="{FF2B5EF4-FFF2-40B4-BE49-F238E27FC236}">
                  <a16:creationId xmlns:a16="http://schemas.microsoft.com/office/drawing/2014/main" id="{0CFC0050-3075-4458-804D-3B71AE69114A}"/>
                </a:ext>
              </a:extLst>
            </p:cNvPr>
            <p:cNvSpPr txBox="1"/>
            <p:nvPr/>
          </p:nvSpPr>
          <p:spPr>
            <a:xfrm>
              <a:off x="1529280" y="203941"/>
              <a:ext cx="2683748" cy="830997"/>
            </a:xfrm>
            <a:prstGeom prst="rect">
              <a:avLst/>
            </a:prstGeom>
            <a:noFill/>
          </p:spPr>
          <p:txBody>
            <a:bodyPr wrap="none" rtlCol="0">
              <a:spAutoFit/>
            </a:bodyPr>
            <a:lstStyle>
              <a:defPPr>
                <a:defRPr lang="en-US"/>
              </a:defPPr>
              <a:lvl1pPr>
                <a:defRPr sz="4800" b="0" i="0">
                  <a:solidFill>
                    <a:schemeClr val="accent1"/>
                  </a:solidFill>
                  <a:effectLst/>
                  <a:latin typeface="Arial Black" panose="020B0A04020102020204" pitchFamily="34" charset="0"/>
                </a:defRPr>
              </a:lvl1pPr>
            </a:lstStyle>
            <a:p>
              <a:r>
                <a:rPr lang="en-US" dirty="0">
                  <a:solidFill>
                    <a:schemeClr val="accent2"/>
                  </a:solidFill>
                  <a:latin typeface="Red Hat Display" panose="02010503040201060303" pitchFamily="2" charset="77"/>
                </a:rPr>
                <a:t>Data Tier</a:t>
              </a:r>
            </a:p>
          </p:txBody>
        </p:sp>
        <p:cxnSp>
          <p:nvCxnSpPr>
            <p:cNvPr id="4" name="Straight Connector 3">
              <a:extLst>
                <a:ext uri="{FF2B5EF4-FFF2-40B4-BE49-F238E27FC236}">
                  <a16:creationId xmlns:a16="http://schemas.microsoft.com/office/drawing/2014/main" id="{C56D7C7E-972A-4546-9022-F5E423CE9425}"/>
                </a:ext>
              </a:extLst>
            </p:cNvPr>
            <p:cNvCxnSpPr>
              <a:cxnSpLocks/>
            </p:cNvCxnSpPr>
            <p:nvPr/>
          </p:nvCxnSpPr>
          <p:spPr>
            <a:xfrm>
              <a:off x="1737493" y="1022188"/>
              <a:ext cx="1181100" cy="0"/>
            </a:xfrm>
            <a:prstGeom prst="line">
              <a:avLst/>
            </a:prstGeom>
            <a:noFill/>
            <a:ln w="381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 name="Freeform 16">
            <a:extLst>
              <a:ext uri="{FF2B5EF4-FFF2-40B4-BE49-F238E27FC236}">
                <a16:creationId xmlns:a16="http://schemas.microsoft.com/office/drawing/2014/main" id="{62DED30A-2E56-414D-A579-07C98A7CF695}"/>
              </a:ext>
            </a:extLst>
          </p:cNvPr>
          <p:cNvSpPr/>
          <p:nvPr/>
        </p:nvSpPr>
        <p:spPr>
          <a:xfrm flipH="1">
            <a:off x="241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0">
            <a:extLst>
              <a:ext uri="{FF2B5EF4-FFF2-40B4-BE49-F238E27FC236}">
                <a16:creationId xmlns:a16="http://schemas.microsoft.com/office/drawing/2014/main" id="{C7181490-B0F0-406D-B545-A1E6B393856C}"/>
              </a:ext>
            </a:extLst>
          </p:cNvPr>
          <p:cNvGrpSpPr/>
          <p:nvPr/>
        </p:nvGrpSpPr>
        <p:grpSpPr>
          <a:xfrm>
            <a:off x="-416466" y="-369199"/>
            <a:ext cx="1829836" cy="1775895"/>
            <a:chOff x="-386710" y="-373095"/>
            <a:chExt cx="1829836" cy="1775895"/>
          </a:xfrm>
        </p:grpSpPr>
        <p:sp>
          <p:nvSpPr>
            <p:cNvPr id="12" name="Freeform: Shape 11">
              <a:extLst>
                <a:ext uri="{FF2B5EF4-FFF2-40B4-BE49-F238E27FC236}">
                  <a16:creationId xmlns:a16="http://schemas.microsoft.com/office/drawing/2014/main" id="{20CA6048-F66A-4294-82EE-9CB232A24D5D}"/>
                </a:ext>
              </a:extLst>
            </p:cNvPr>
            <p:cNvSpPr/>
            <p:nvPr/>
          </p:nvSpPr>
          <p:spPr>
            <a:xfrm flipH="1">
              <a:off x="92381"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3A19095F-997E-4357-80A5-EA0C58C7DE27}"/>
                </a:ext>
              </a:extLst>
            </p:cNvPr>
            <p:cNvSpPr/>
            <p:nvPr/>
          </p:nvSpPr>
          <p:spPr>
            <a:xfrm flipH="1">
              <a:off x="331740"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06E45BD6-DE6C-4A54-AF5D-1FD96A10F644}"/>
                </a:ext>
              </a:extLst>
            </p:cNvPr>
            <p:cNvSpPr/>
            <p:nvPr/>
          </p:nvSpPr>
          <p:spPr>
            <a:xfrm flipH="1">
              <a:off x="-386710"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3" name="Slide Number Placeholder 2">
            <a:extLst>
              <a:ext uri="{FF2B5EF4-FFF2-40B4-BE49-F238E27FC236}">
                <a16:creationId xmlns:a16="http://schemas.microsoft.com/office/drawing/2014/main" id="{D535DBBD-898D-4758-46C1-C51ED529B05E}"/>
              </a:ext>
            </a:extLst>
          </p:cNvPr>
          <p:cNvSpPr>
            <a:spLocks noGrp="1"/>
          </p:cNvSpPr>
          <p:nvPr>
            <p:ph type="sldNum" sz="quarter" idx="12"/>
          </p:nvPr>
        </p:nvSpPr>
        <p:spPr/>
        <p:txBody>
          <a:bodyPr/>
          <a:lstStyle/>
          <a:p>
            <a:fld id="{13977CFE-518C-4DE5-A6A8-72B8FCA09D3F}" type="slidenum">
              <a:rPr lang="en-US" smtClean="0"/>
              <a:t>12</a:t>
            </a:fld>
            <a:endParaRPr lang="en-US"/>
          </a:p>
        </p:txBody>
      </p:sp>
      <p:sp>
        <p:nvSpPr>
          <p:cNvPr id="8" name="Google Shape;900;p60">
            <a:extLst>
              <a:ext uri="{FF2B5EF4-FFF2-40B4-BE49-F238E27FC236}">
                <a16:creationId xmlns:a16="http://schemas.microsoft.com/office/drawing/2014/main" id="{F2CEEDC4-BCEB-F70C-A692-F1CD1A8653CB}"/>
              </a:ext>
            </a:extLst>
          </p:cNvPr>
          <p:cNvSpPr txBox="1"/>
          <p:nvPr/>
        </p:nvSpPr>
        <p:spPr>
          <a:xfrm>
            <a:off x="2916594" y="1198800"/>
            <a:ext cx="1369500" cy="4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b="1" dirty="0">
                <a:latin typeface="Red Hat Display"/>
                <a:ea typeface="Red Hat Display"/>
                <a:cs typeface="Red Hat Display"/>
                <a:sym typeface="Red Hat Display"/>
              </a:rPr>
              <a:t>Area Codes - US</a:t>
            </a:r>
            <a:endParaRPr sz="1100" b="1" dirty="0">
              <a:latin typeface="Red Hat Display"/>
              <a:ea typeface="Red Hat Display"/>
              <a:cs typeface="Red Hat Display"/>
              <a:sym typeface="Red Hat Display"/>
            </a:endParaRPr>
          </a:p>
          <a:p>
            <a:pPr marL="0" lvl="0" indent="0" algn="l" rtl="0">
              <a:spcBef>
                <a:spcPts val="0"/>
              </a:spcBef>
              <a:spcAft>
                <a:spcPts val="0"/>
              </a:spcAft>
              <a:buNone/>
            </a:pPr>
            <a:r>
              <a:rPr lang="en-US" sz="1100" b="1" dirty="0">
                <a:latin typeface="Red Hat Display"/>
                <a:ea typeface="Red Hat Display"/>
                <a:cs typeface="Red Hat Display"/>
                <a:sym typeface="Red Hat Display"/>
              </a:rPr>
              <a:t>Area Codes - Intl.</a:t>
            </a:r>
            <a:endParaRPr sz="1100" b="1" dirty="0">
              <a:latin typeface="Red Hat Display"/>
              <a:ea typeface="Red Hat Display"/>
              <a:cs typeface="Red Hat Display"/>
              <a:sym typeface="Red Hat Display"/>
            </a:endParaRPr>
          </a:p>
          <a:p>
            <a:pPr marL="0" lvl="0" indent="0" algn="l" rtl="0">
              <a:spcBef>
                <a:spcPts val="0"/>
              </a:spcBef>
              <a:spcAft>
                <a:spcPts val="0"/>
              </a:spcAft>
              <a:buNone/>
            </a:pPr>
            <a:r>
              <a:rPr lang="en-US" sz="1100" b="1" dirty="0">
                <a:latin typeface="Red Hat Display"/>
                <a:ea typeface="Red Hat Display"/>
                <a:cs typeface="Red Hat Display"/>
                <a:sym typeface="Red Hat Display"/>
              </a:rPr>
              <a:t>Bank Routing Numbers</a:t>
            </a:r>
            <a:endParaRPr sz="1100" b="1" dirty="0">
              <a:latin typeface="Red Hat Display"/>
              <a:ea typeface="Red Hat Display"/>
              <a:cs typeface="Red Hat Display"/>
              <a:sym typeface="Red Hat Display"/>
            </a:endParaRPr>
          </a:p>
          <a:p>
            <a:pPr marL="0" lvl="0" indent="0" algn="l" rtl="0">
              <a:spcBef>
                <a:spcPts val="0"/>
              </a:spcBef>
              <a:spcAft>
                <a:spcPts val="0"/>
              </a:spcAft>
              <a:buNone/>
            </a:pPr>
            <a:r>
              <a:rPr lang="en-US" sz="1100" b="1" dirty="0">
                <a:latin typeface="Red Hat Display"/>
                <a:ea typeface="Red Hat Display"/>
                <a:cs typeface="Red Hat Display"/>
                <a:sym typeface="Red Hat Display"/>
              </a:rPr>
              <a:t>Names: Last</a:t>
            </a:r>
            <a:endParaRPr sz="1100" b="1" dirty="0">
              <a:latin typeface="Red Hat Display"/>
              <a:ea typeface="Red Hat Display"/>
              <a:cs typeface="Red Hat Display"/>
              <a:sym typeface="Red Hat Display"/>
            </a:endParaRPr>
          </a:p>
          <a:p>
            <a:pPr marL="0" lvl="0" indent="0" algn="l" rtl="0">
              <a:spcBef>
                <a:spcPts val="0"/>
              </a:spcBef>
              <a:spcAft>
                <a:spcPts val="0"/>
              </a:spcAft>
              <a:buNone/>
            </a:pPr>
            <a:r>
              <a:rPr lang="en-US" sz="1100" b="1" dirty="0">
                <a:latin typeface="Red Hat Display"/>
                <a:ea typeface="Red Hat Display"/>
                <a:cs typeface="Red Hat Display"/>
                <a:sym typeface="Red Hat Display"/>
              </a:rPr>
              <a:t>Names: First</a:t>
            </a:r>
          </a:p>
          <a:p>
            <a:pPr marL="0" lvl="0" indent="0" algn="l" rtl="0">
              <a:spcBef>
                <a:spcPts val="0"/>
              </a:spcBef>
              <a:spcAft>
                <a:spcPts val="0"/>
              </a:spcAft>
              <a:buNone/>
            </a:pPr>
            <a:r>
              <a:rPr lang="en-US" sz="1100" b="1" dirty="0">
                <a:latin typeface="Red Hat Display"/>
                <a:ea typeface="Red Hat Display"/>
                <a:cs typeface="Red Hat Display"/>
                <a:sym typeface="Red Hat Display"/>
              </a:rPr>
              <a:t>Professions</a:t>
            </a:r>
            <a:endParaRPr sz="1100" b="1" dirty="0">
              <a:latin typeface="Red Hat Display"/>
              <a:ea typeface="Red Hat Display"/>
              <a:cs typeface="Red Hat Display"/>
              <a:sym typeface="Red Hat Display"/>
            </a:endParaRPr>
          </a:p>
          <a:p>
            <a:pPr marL="0" lvl="0" indent="0" algn="l" rtl="0">
              <a:spcBef>
                <a:spcPts val="0"/>
              </a:spcBef>
              <a:spcAft>
                <a:spcPts val="0"/>
              </a:spcAft>
              <a:buNone/>
            </a:pPr>
            <a:r>
              <a:rPr lang="en-US" sz="1100" b="1" dirty="0">
                <a:latin typeface="Red Hat Display"/>
                <a:ea typeface="Red Hat Display"/>
                <a:cs typeface="Red Hat Display"/>
                <a:sym typeface="Red Hat Display"/>
              </a:rPr>
              <a:t>UPC</a:t>
            </a:r>
            <a:endParaRPr sz="1100" b="1" dirty="0">
              <a:latin typeface="Red Hat Display"/>
              <a:ea typeface="Red Hat Display"/>
              <a:cs typeface="Red Hat Display"/>
              <a:sym typeface="Red Hat Display"/>
            </a:endParaRPr>
          </a:p>
          <a:p>
            <a:pPr marL="0" lvl="0" indent="0" algn="l" rtl="0">
              <a:spcBef>
                <a:spcPts val="0"/>
              </a:spcBef>
              <a:spcAft>
                <a:spcPts val="0"/>
              </a:spcAft>
              <a:buNone/>
            </a:pPr>
            <a:r>
              <a:rPr lang="en-US" sz="1100" b="1" dirty="0">
                <a:latin typeface="Red Hat Display"/>
                <a:ea typeface="Red Hat Display"/>
                <a:cs typeface="Red Hat Display"/>
                <a:sym typeface="Red Hat Display"/>
              </a:rPr>
              <a:t>Zip Codes US</a:t>
            </a:r>
            <a:endParaRPr sz="1100" b="1" dirty="0">
              <a:latin typeface="Red Hat Display"/>
              <a:ea typeface="Red Hat Display"/>
              <a:cs typeface="Red Hat Display"/>
              <a:sym typeface="Red Hat Display"/>
            </a:endParaRPr>
          </a:p>
          <a:p>
            <a:pPr marL="0" lvl="0" indent="0" algn="l" rtl="0">
              <a:spcBef>
                <a:spcPts val="0"/>
              </a:spcBef>
              <a:spcAft>
                <a:spcPts val="0"/>
              </a:spcAft>
              <a:buNone/>
            </a:pPr>
            <a:r>
              <a:rPr lang="en-US" sz="1100" b="1" dirty="0">
                <a:latin typeface="Red Hat Display"/>
                <a:ea typeface="Red Hat Display"/>
                <a:cs typeface="Red Hat Display"/>
                <a:sym typeface="Red Hat Display"/>
              </a:rPr>
              <a:t>Zip Code Intl</a:t>
            </a:r>
            <a:endParaRPr sz="1100" b="1" dirty="0">
              <a:latin typeface="Red Hat Display"/>
              <a:ea typeface="Red Hat Display"/>
              <a:cs typeface="Red Hat Display"/>
              <a:sym typeface="Red Hat Display"/>
            </a:endParaRPr>
          </a:p>
        </p:txBody>
      </p:sp>
      <p:sp>
        <p:nvSpPr>
          <p:cNvPr id="9" name="Google Shape;901;p60">
            <a:extLst>
              <a:ext uri="{FF2B5EF4-FFF2-40B4-BE49-F238E27FC236}">
                <a16:creationId xmlns:a16="http://schemas.microsoft.com/office/drawing/2014/main" id="{D9B9B9B3-2292-B3C1-9821-863AA4F02BE9}"/>
              </a:ext>
            </a:extLst>
          </p:cNvPr>
          <p:cNvSpPr txBox="1"/>
          <p:nvPr/>
        </p:nvSpPr>
        <p:spPr>
          <a:xfrm>
            <a:off x="5706126" y="5451537"/>
            <a:ext cx="1330546" cy="4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b="1" dirty="0">
                <a:latin typeface="Red Hat Display"/>
                <a:ea typeface="Red Hat Display"/>
                <a:cs typeface="Red Hat Display"/>
                <a:sym typeface="Red Hat Display"/>
              </a:rPr>
              <a:t>Addresses</a:t>
            </a:r>
            <a:endParaRPr sz="1100" b="1" dirty="0">
              <a:latin typeface="Red Hat Display"/>
              <a:ea typeface="Red Hat Display"/>
              <a:cs typeface="Red Hat Display"/>
              <a:sym typeface="Red Hat Display"/>
            </a:endParaRPr>
          </a:p>
          <a:p>
            <a:pPr marL="0" lvl="0" indent="0" algn="l" rtl="0">
              <a:spcBef>
                <a:spcPts val="0"/>
              </a:spcBef>
              <a:spcAft>
                <a:spcPts val="0"/>
              </a:spcAft>
              <a:buNone/>
            </a:pPr>
            <a:r>
              <a:rPr lang="en-US" sz="1100" b="1" dirty="0">
                <a:latin typeface="Red Hat Display"/>
                <a:ea typeface="Red Hat Display"/>
                <a:cs typeface="Red Hat Display"/>
                <a:sym typeface="Red Hat Display"/>
              </a:rPr>
              <a:t>Banking</a:t>
            </a:r>
            <a:endParaRPr sz="1100" b="1" dirty="0">
              <a:latin typeface="Red Hat Display"/>
              <a:ea typeface="Red Hat Display"/>
              <a:cs typeface="Red Hat Display"/>
              <a:sym typeface="Red Hat Display"/>
            </a:endParaRPr>
          </a:p>
          <a:p>
            <a:pPr marL="0" lvl="0" indent="0" algn="l" rtl="0">
              <a:spcBef>
                <a:spcPts val="0"/>
              </a:spcBef>
              <a:spcAft>
                <a:spcPts val="0"/>
              </a:spcAft>
              <a:buNone/>
            </a:pPr>
            <a:r>
              <a:rPr lang="en-US" sz="1100" b="1" dirty="0">
                <a:latin typeface="Red Hat Display"/>
                <a:ea typeface="Red Hat Display"/>
                <a:cs typeface="Red Hat Display"/>
                <a:sym typeface="Red Hat Display"/>
              </a:rPr>
              <a:t>Demographics</a:t>
            </a:r>
            <a:endParaRPr sz="1100" b="1" dirty="0">
              <a:latin typeface="Red Hat Display"/>
              <a:ea typeface="Red Hat Display"/>
              <a:cs typeface="Red Hat Display"/>
              <a:sym typeface="Red Hat Display"/>
            </a:endParaRPr>
          </a:p>
          <a:p>
            <a:pPr marL="0" lvl="0" indent="0" algn="l" rtl="0">
              <a:spcBef>
                <a:spcPts val="0"/>
              </a:spcBef>
              <a:spcAft>
                <a:spcPts val="0"/>
              </a:spcAft>
              <a:buNone/>
            </a:pPr>
            <a:r>
              <a:rPr lang="en-US" sz="1100" b="1" dirty="0">
                <a:latin typeface="Red Hat Display"/>
                <a:ea typeface="Red Hat Display"/>
                <a:cs typeface="Red Hat Display"/>
                <a:sym typeface="Red Hat Display"/>
              </a:rPr>
              <a:t>Phone Numbers</a:t>
            </a:r>
            <a:endParaRPr sz="1100" b="1" dirty="0">
              <a:latin typeface="Red Hat Display"/>
              <a:ea typeface="Red Hat Display"/>
              <a:cs typeface="Red Hat Display"/>
              <a:sym typeface="Red Hat Display"/>
            </a:endParaRPr>
          </a:p>
          <a:p>
            <a:pPr marL="0" lvl="0" indent="0" algn="l" rtl="0">
              <a:spcBef>
                <a:spcPts val="0"/>
              </a:spcBef>
              <a:spcAft>
                <a:spcPts val="0"/>
              </a:spcAft>
              <a:buNone/>
            </a:pPr>
            <a:r>
              <a:rPr lang="en-US" sz="1100" b="1" dirty="0">
                <a:latin typeface="Red Hat Display"/>
                <a:ea typeface="Red Hat Display"/>
                <a:cs typeface="Red Hat Display"/>
                <a:sym typeface="Red Hat Display"/>
              </a:rPr>
              <a:t>Full Names</a:t>
            </a:r>
            <a:endParaRPr sz="1100" b="1" dirty="0">
              <a:latin typeface="Red Hat Display"/>
              <a:ea typeface="Red Hat Display"/>
              <a:cs typeface="Red Hat Display"/>
              <a:sym typeface="Red Hat Display"/>
            </a:endParaRPr>
          </a:p>
          <a:p>
            <a:pPr marL="0" lvl="0" indent="0" algn="l" rtl="0">
              <a:spcBef>
                <a:spcPts val="0"/>
              </a:spcBef>
              <a:spcAft>
                <a:spcPts val="0"/>
              </a:spcAft>
              <a:buNone/>
            </a:pPr>
            <a:r>
              <a:rPr lang="en-US" sz="1100" b="1" dirty="0">
                <a:latin typeface="Red Hat Display"/>
                <a:ea typeface="Red Hat Display"/>
                <a:cs typeface="Red Hat Display"/>
                <a:sym typeface="Red Hat Display"/>
              </a:rPr>
              <a:t>Business Details</a:t>
            </a:r>
            <a:endParaRPr sz="1100" b="1" dirty="0">
              <a:latin typeface="Red Hat Display"/>
              <a:ea typeface="Red Hat Display"/>
              <a:cs typeface="Red Hat Display"/>
              <a:sym typeface="Red Hat Display"/>
            </a:endParaRPr>
          </a:p>
          <a:p>
            <a:pPr marL="0" lvl="0" indent="0" algn="l" rtl="0">
              <a:spcBef>
                <a:spcPts val="0"/>
              </a:spcBef>
              <a:spcAft>
                <a:spcPts val="0"/>
              </a:spcAft>
              <a:buNone/>
            </a:pPr>
            <a:r>
              <a:rPr lang="en-US" sz="1100" b="1" dirty="0">
                <a:latin typeface="Red Hat Display"/>
                <a:ea typeface="Red Hat Display"/>
                <a:cs typeface="Red Hat Display"/>
                <a:sym typeface="Red Hat Display"/>
              </a:rPr>
              <a:t>Products</a:t>
            </a:r>
            <a:endParaRPr sz="1100" b="1" dirty="0">
              <a:latin typeface="Red Hat Display"/>
              <a:ea typeface="Red Hat Display"/>
              <a:cs typeface="Red Hat Display"/>
              <a:sym typeface="Red Hat Display"/>
            </a:endParaRPr>
          </a:p>
        </p:txBody>
      </p:sp>
      <p:sp>
        <p:nvSpPr>
          <p:cNvPr id="7" name="Google Shape;899;p60">
            <a:extLst>
              <a:ext uri="{FF2B5EF4-FFF2-40B4-BE49-F238E27FC236}">
                <a16:creationId xmlns:a16="http://schemas.microsoft.com/office/drawing/2014/main" id="{7F01C5E3-FA4F-EF7C-5C13-9169537378AA}"/>
              </a:ext>
            </a:extLst>
          </p:cNvPr>
          <p:cNvSpPr txBox="1"/>
          <p:nvPr/>
        </p:nvSpPr>
        <p:spPr>
          <a:xfrm>
            <a:off x="8373069" y="4366904"/>
            <a:ext cx="2108659" cy="4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b="1" dirty="0">
                <a:latin typeface="Red Hat Display"/>
                <a:ea typeface="Red Hat Display"/>
                <a:cs typeface="Red Hat Display"/>
                <a:sym typeface="Red Hat Display"/>
              </a:rPr>
              <a:t>Account Numbers</a:t>
            </a:r>
            <a:endParaRPr sz="1100" b="1" dirty="0">
              <a:latin typeface="Red Hat Display"/>
              <a:ea typeface="Red Hat Display"/>
              <a:cs typeface="Red Hat Display"/>
              <a:sym typeface="Red Hat Display"/>
            </a:endParaRPr>
          </a:p>
          <a:p>
            <a:pPr marL="0" lvl="0" indent="0" algn="l" rtl="0">
              <a:spcBef>
                <a:spcPts val="0"/>
              </a:spcBef>
              <a:spcAft>
                <a:spcPts val="0"/>
              </a:spcAft>
              <a:buNone/>
            </a:pPr>
            <a:r>
              <a:rPr lang="en-US" sz="1100" b="1" dirty="0">
                <a:solidFill>
                  <a:schemeClr val="dk1"/>
                </a:solidFill>
                <a:latin typeface="Red Hat Display"/>
                <a:ea typeface="Red Hat Display"/>
                <a:cs typeface="Red Hat Display"/>
                <a:sym typeface="Red Hat Display"/>
              </a:rPr>
              <a:t>Addresses (Street)</a:t>
            </a:r>
            <a:endParaRPr sz="1100" b="1" dirty="0">
              <a:solidFill>
                <a:schemeClr val="dk1"/>
              </a:solidFill>
              <a:latin typeface="Red Hat Display"/>
              <a:ea typeface="Red Hat Display"/>
              <a:cs typeface="Red Hat Display"/>
              <a:sym typeface="Red Hat Display"/>
            </a:endParaRPr>
          </a:p>
          <a:p>
            <a:pPr marL="0" lvl="0" indent="0" algn="l" rtl="0">
              <a:spcBef>
                <a:spcPts val="0"/>
              </a:spcBef>
              <a:spcAft>
                <a:spcPts val="0"/>
              </a:spcAft>
              <a:buNone/>
            </a:pPr>
            <a:r>
              <a:rPr lang="en-US" sz="1100" b="1" dirty="0">
                <a:latin typeface="Red Hat Display"/>
                <a:ea typeface="Red Hat Display"/>
                <a:cs typeface="Red Hat Display"/>
                <a:sym typeface="Red Hat Display"/>
              </a:rPr>
              <a:t>Bank Accounts</a:t>
            </a:r>
            <a:endParaRPr sz="1100" b="1" dirty="0">
              <a:latin typeface="Red Hat Display"/>
              <a:ea typeface="Red Hat Display"/>
              <a:cs typeface="Red Hat Display"/>
              <a:sym typeface="Red Hat Display"/>
            </a:endParaRPr>
          </a:p>
          <a:p>
            <a:pPr marL="0" lvl="0" indent="0" algn="l" rtl="0">
              <a:spcBef>
                <a:spcPts val="0"/>
              </a:spcBef>
              <a:spcAft>
                <a:spcPts val="0"/>
              </a:spcAft>
              <a:buNone/>
            </a:pPr>
            <a:r>
              <a:rPr lang="en-US" sz="1100" b="1" dirty="0">
                <a:latin typeface="Red Hat Display"/>
                <a:ea typeface="Red Hat Display"/>
                <a:cs typeface="Red Hat Display"/>
                <a:sym typeface="Red Hat Display"/>
              </a:rPr>
              <a:t>Credit Cards</a:t>
            </a:r>
          </a:p>
          <a:p>
            <a:pPr marL="0" lvl="0" indent="0" algn="l" rtl="0">
              <a:spcBef>
                <a:spcPts val="0"/>
              </a:spcBef>
              <a:spcAft>
                <a:spcPts val="0"/>
              </a:spcAft>
              <a:buNone/>
            </a:pPr>
            <a:r>
              <a:rPr lang="en-US" sz="1100" b="1" dirty="0">
                <a:latin typeface="Red Hat Display"/>
                <a:ea typeface="Red Hat Display"/>
                <a:cs typeface="Red Hat Display"/>
                <a:sym typeface="Red Hat Display"/>
              </a:rPr>
              <a:t>Custom</a:t>
            </a:r>
            <a:endParaRPr sz="1100" b="1" dirty="0">
              <a:latin typeface="Red Hat Display"/>
              <a:ea typeface="Red Hat Display"/>
              <a:cs typeface="Red Hat Display"/>
              <a:sym typeface="Red Hat Display"/>
            </a:endParaRPr>
          </a:p>
          <a:p>
            <a:pPr marL="0" lvl="0" indent="0" algn="l" rtl="0">
              <a:spcBef>
                <a:spcPts val="0"/>
              </a:spcBef>
              <a:spcAft>
                <a:spcPts val="0"/>
              </a:spcAft>
              <a:buNone/>
            </a:pPr>
            <a:r>
              <a:rPr lang="en-US" sz="1100" b="1" dirty="0">
                <a:solidFill>
                  <a:schemeClr val="dk1"/>
                </a:solidFill>
                <a:latin typeface="Red Hat Display"/>
                <a:ea typeface="Red Hat Display"/>
                <a:cs typeface="Red Hat Display"/>
                <a:sym typeface="Red Hat Display"/>
              </a:rPr>
              <a:t>Date of Birth</a:t>
            </a:r>
          </a:p>
          <a:p>
            <a:pPr marL="0" lvl="0" indent="0" algn="l" rtl="0">
              <a:spcBef>
                <a:spcPts val="0"/>
              </a:spcBef>
              <a:spcAft>
                <a:spcPts val="0"/>
              </a:spcAft>
              <a:buNone/>
            </a:pPr>
            <a:r>
              <a:rPr lang="en-US" sz="1100" b="1" dirty="0">
                <a:solidFill>
                  <a:schemeClr val="dk1"/>
                </a:solidFill>
                <a:latin typeface="Red Hat Display"/>
                <a:ea typeface="Red Hat Display"/>
                <a:cs typeface="Red Hat Display"/>
                <a:sym typeface="Red Hat Display"/>
              </a:rPr>
              <a:t>Devices</a:t>
            </a:r>
            <a:endParaRPr sz="1100" b="1" dirty="0">
              <a:solidFill>
                <a:schemeClr val="dk1"/>
              </a:solidFill>
              <a:latin typeface="Red Hat Display"/>
              <a:ea typeface="Red Hat Display"/>
              <a:cs typeface="Red Hat Display"/>
              <a:sym typeface="Red Hat Display"/>
            </a:endParaRPr>
          </a:p>
          <a:p>
            <a:pPr marL="0" lvl="0" indent="0" algn="l" rtl="0">
              <a:spcBef>
                <a:spcPts val="0"/>
              </a:spcBef>
              <a:spcAft>
                <a:spcPts val="0"/>
              </a:spcAft>
              <a:buNone/>
            </a:pPr>
            <a:r>
              <a:rPr lang="en-US" sz="1100" b="1" dirty="0">
                <a:latin typeface="Red Hat Display"/>
                <a:ea typeface="Red Hat Display"/>
                <a:cs typeface="Red Hat Display"/>
                <a:sym typeface="Red Hat Display"/>
              </a:rPr>
              <a:t>Drivers Licenses</a:t>
            </a:r>
            <a:endParaRPr sz="1100" b="1" dirty="0">
              <a:latin typeface="Red Hat Display"/>
              <a:ea typeface="Red Hat Display"/>
              <a:cs typeface="Red Hat Display"/>
              <a:sym typeface="Red Hat Display"/>
            </a:endParaRPr>
          </a:p>
          <a:p>
            <a:pPr marL="0" lvl="0" indent="0" algn="l" rtl="0">
              <a:spcBef>
                <a:spcPts val="0"/>
              </a:spcBef>
              <a:spcAft>
                <a:spcPts val="0"/>
              </a:spcAft>
              <a:buNone/>
            </a:pPr>
            <a:r>
              <a:rPr lang="en-US" sz="1100" b="1" dirty="0">
                <a:latin typeface="Red Hat Display"/>
                <a:ea typeface="Red Hat Display"/>
                <a:cs typeface="Red Hat Display"/>
                <a:sym typeface="Red Hat Display"/>
              </a:rPr>
              <a:t>EIN (Employer ID Numbers)</a:t>
            </a:r>
            <a:endParaRPr sz="1100" b="1" dirty="0">
              <a:latin typeface="Red Hat Display"/>
              <a:ea typeface="Red Hat Display"/>
              <a:cs typeface="Red Hat Display"/>
              <a:sym typeface="Red Hat Display"/>
            </a:endParaRPr>
          </a:p>
          <a:p>
            <a:pPr marL="0" lvl="0" indent="0" algn="l" rtl="0">
              <a:spcBef>
                <a:spcPts val="0"/>
              </a:spcBef>
              <a:spcAft>
                <a:spcPts val="0"/>
              </a:spcAft>
              <a:buNone/>
            </a:pPr>
            <a:r>
              <a:rPr lang="en-US" sz="1100" b="1" dirty="0">
                <a:latin typeface="Red Hat Display"/>
                <a:ea typeface="Red Hat Display"/>
                <a:cs typeface="Red Hat Display"/>
                <a:sym typeface="Red Hat Display"/>
              </a:rPr>
              <a:t>Phone Numbers</a:t>
            </a:r>
            <a:endParaRPr sz="1100" b="1" dirty="0">
              <a:latin typeface="Red Hat Display"/>
              <a:ea typeface="Red Hat Display"/>
              <a:cs typeface="Red Hat Display"/>
              <a:sym typeface="Red Hat Display"/>
            </a:endParaRPr>
          </a:p>
          <a:p>
            <a:pPr marL="0" lvl="0" indent="0" algn="l" rtl="0">
              <a:spcBef>
                <a:spcPts val="0"/>
              </a:spcBef>
              <a:spcAft>
                <a:spcPts val="0"/>
              </a:spcAft>
              <a:buNone/>
            </a:pPr>
            <a:r>
              <a:rPr lang="en-US" sz="1100" b="1" dirty="0">
                <a:latin typeface="Red Hat Display"/>
                <a:ea typeface="Red Hat Display"/>
                <a:cs typeface="Red Hat Display"/>
                <a:sym typeface="Red Hat Display"/>
              </a:rPr>
              <a:t>Social Security Numbers</a:t>
            </a:r>
            <a:endParaRPr sz="1100" b="1" dirty="0">
              <a:latin typeface="Red Hat Display"/>
              <a:ea typeface="Red Hat Display"/>
              <a:cs typeface="Red Hat Display"/>
              <a:sym typeface="Red Hat Display"/>
            </a:endParaRPr>
          </a:p>
          <a:p>
            <a:pPr marL="0" lvl="0" indent="0" algn="l" rtl="0">
              <a:spcBef>
                <a:spcPts val="0"/>
              </a:spcBef>
              <a:spcAft>
                <a:spcPts val="0"/>
              </a:spcAft>
              <a:buNone/>
            </a:pPr>
            <a:r>
              <a:rPr lang="en-US" sz="1100" b="1" dirty="0">
                <a:latin typeface="Red Hat Display"/>
                <a:ea typeface="Red Hat Display"/>
                <a:cs typeface="Red Hat Display"/>
                <a:sym typeface="Red Hat Display"/>
              </a:rPr>
              <a:t>User Identities</a:t>
            </a:r>
            <a:endParaRPr sz="1100" b="1" dirty="0">
              <a:latin typeface="Red Hat Text"/>
              <a:ea typeface="Red Hat Text"/>
              <a:cs typeface="Red Hat Text"/>
              <a:sym typeface="Red Hat Text"/>
            </a:endParaRPr>
          </a:p>
        </p:txBody>
      </p:sp>
      <p:sp>
        <p:nvSpPr>
          <p:cNvPr id="15" name="Hexagon 14">
            <a:extLst>
              <a:ext uri="{FF2B5EF4-FFF2-40B4-BE49-F238E27FC236}">
                <a16:creationId xmlns:a16="http://schemas.microsoft.com/office/drawing/2014/main" id="{0E8B8FA9-A64B-D1F9-2379-9FF1479C3AF1}"/>
              </a:ext>
            </a:extLst>
          </p:cNvPr>
          <p:cNvSpPr/>
          <p:nvPr/>
        </p:nvSpPr>
        <p:spPr>
          <a:xfrm>
            <a:off x="3823238" y="2378226"/>
            <a:ext cx="1729280" cy="1204897"/>
          </a:xfrm>
          <a:prstGeom prst="hexagon">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ed Hat Display" panose="02010503040201060303" pitchFamily="2" charset="77"/>
              </a:rPr>
              <a:t>Data Existing</a:t>
            </a:r>
          </a:p>
        </p:txBody>
      </p:sp>
      <p:sp>
        <p:nvSpPr>
          <p:cNvPr id="39" name="Hexagon 38">
            <a:extLst>
              <a:ext uri="{FF2B5EF4-FFF2-40B4-BE49-F238E27FC236}">
                <a16:creationId xmlns:a16="http://schemas.microsoft.com/office/drawing/2014/main" id="{76196910-1BC8-351D-AD8D-59AEADFF9CD6}"/>
              </a:ext>
            </a:extLst>
          </p:cNvPr>
          <p:cNvSpPr/>
          <p:nvPr/>
        </p:nvSpPr>
        <p:spPr>
          <a:xfrm>
            <a:off x="8315455" y="2971504"/>
            <a:ext cx="1884899" cy="1204897"/>
          </a:xfrm>
          <a:prstGeom prst="hexagon">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Red Hat Display" panose="02010503040201060303" pitchFamily="2" charset="77"/>
              </a:rPr>
              <a:t>Implementations</a:t>
            </a:r>
          </a:p>
        </p:txBody>
      </p:sp>
      <p:sp>
        <p:nvSpPr>
          <p:cNvPr id="40" name="Hexagon 39">
            <a:extLst>
              <a:ext uri="{FF2B5EF4-FFF2-40B4-BE49-F238E27FC236}">
                <a16:creationId xmlns:a16="http://schemas.microsoft.com/office/drawing/2014/main" id="{60277EEB-059A-7C67-F881-17D0970572C0}"/>
              </a:ext>
            </a:extLst>
          </p:cNvPr>
          <p:cNvSpPr/>
          <p:nvPr/>
        </p:nvSpPr>
        <p:spPr>
          <a:xfrm>
            <a:off x="2251378" y="3006623"/>
            <a:ext cx="1807138" cy="1204897"/>
          </a:xfrm>
          <a:prstGeom prst="hexagon">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Red Hat Display" panose="02010503040201060303" pitchFamily="2" charset="77"/>
              </a:rPr>
              <a:t>Terminologies</a:t>
            </a:r>
          </a:p>
        </p:txBody>
      </p:sp>
      <p:sp>
        <p:nvSpPr>
          <p:cNvPr id="41" name="Hexagon 40">
            <a:extLst>
              <a:ext uri="{FF2B5EF4-FFF2-40B4-BE49-F238E27FC236}">
                <a16:creationId xmlns:a16="http://schemas.microsoft.com/office/drawing/2014/main" id="{F85646DA-6286-6CBE-EC21-5754E3C8F614}"/>
              </a:ext>
            </a:extLst>
          </p:cNvPr>
          <p:cNvSpPr/>
          <p:nvPr/>
        </p:nvSpPr>
        <p:spPr>
          <a:xfrm>
            <a:off x="6821363" y="3609072"/>
            <a:ext cx="1729280" cy="1204897"/>
          </a:xfrm>
          <a:prstGeom prst="hexagon">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Red Hat Display" panose="02010503040201060303" pitchFamily="2" charset="77"/>
              </a:rPr>
              <a:t>Data Generated</a:t>
            </a:r>
          </a:p>
        </p:txBody>
      </p:sp>
      <p:sp>
        <p:nvSpPr>
          <p:cNvPr id="42" name="Hexagon 41">
            <a:extLst>
              <a:ext uri="{FF2B5EF4-FFF2-40B4-BE49-F238E27FC236}">
                <a16:creationId xmlns:a16="http://schemas.microsoft.com/office/drawing/2014/main" id="{C46B6689-E012-70A2-5BFE-20F86CA5508C}"/>
              </a:ext>
            </a:extLst>
          </p:cNvPr>
          <p:cNvSpPr/>
          <p:nvPr/>
        </p:nvSpPr>
        <p:spPr>
          <a:xfrm>
            <a:off x="5338923" y="4246640"/>
            <a:ext cx="1729280" cy="1204897"/>
          </a:xfrm>
          <a:prstGeom prst="hexagon">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Red Hat Display" panose="02010503040201060303" pitchFamily="2" charset="77"/>
              </a:rPr>
              <a:t>Data Structures</a:t>
            </a:r>
          </a:p>
        </p:txBody>
      </p:sp>
      <p:sp>
        <p:nvSpPr>
          <p:cNvPr id="43" name="Hexagon 42">
            <a:extLst>
              <a:ext uri="{FF2B5EF4-FFF2-40B4-BE49-F238E27FC236}">
                <a16:creationId xmlns:a16="http://schemas.microsoft.com/office/drawing/2014/main" id="{72E16324-16D2-6757-A7E5-7F2C6C4BBE83}"/>
              </a:ext>
            </a:extLst>
          </p:cNvPr>
          <p:cNvSpPr/>
          <p:nvPr/>
        </p:nvSpPr>
        <p:spPr>
          <a:xfrm>
            <a:off x="6811424" y="2317031"/>
            <a:ext cx="1729280" cy="1204897"/>
          </a:xfrm>
          <a:prstGeom prst="hexagon">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Red Hat Display" panose="02010503040201060303" pitchFamily="2" charset="77"/>
              </a:rPr>
              <a:t>Platform</a:t>
            </a:r>
          </a:p>
          <a:p>
            <a:pPr algn="ctr"/>
            <a:r>
              <a:rPr lang="en-US" sz="1600" dirty="0">
                <a:latin typeface="Red Hat Display" panose="02010503040201060303" pitchFamily="2" charset="77"/>
              </a:rPr>
              <a:t>Data</a:t>
            </a:r>
          </a:p>
        </p:txBody>
      </p:sp>
      <p:sp>
        <p:nvSpPr>
          <p:cNvPr id="44" name="Hexagon 43">
            <a:extLst>
              <a:ext uri="{FF2B5EF4-FFF2-40B4-BE49-F238E27FC236}">
                <a16:creationId xmlns:a16="http://schemas.microsoft.com/office/drawing/2014/main" id="{2D461BAF-A3E5-AE1B-2245-59AB0887D84D}"/>
              </a:ext>
            </a:extLst>
          </p:cNvPr>
          <p:cNvSpPr/>
          <p:nvPr/>
        </p:nvSpPr>
        <p:spPr>
          <a:xfrm>
            <a:off x="5307392" y="1714967"/>
            <a:ext cx="1729280" cy="1204897"/>
          </a:xfrm>
          <a:prstGeom prst="hexagon">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Red Hat Display" panose="02010503040201060303" pitchFamily="2" charset="77"/>
              </a:rPr>
              <a:t>Reference</a:t>
            </a:r>
          </a:p>
          <a:p>
            <a:pPr algn="ctr"/>
            <a:r>
              <a:rPr lang="en-US" sz="1600" dirty="0">
                <a:latin typeface="Red Hat Display" panose="02010503040201060303" pitchFamily="2" charset="77"/>
              </a:rPr>
              <a:t>Data</a:t>
            </a:r>
          </a:p>
        </p:txBody>
      </p:sp>
      <p:sp>
        <p:nvSpPr>
          <p:cNvPr id="46" name="Google Shape;900;p60">
            <a:extLst>
              <a:ext uri="{FF2B5EF4-FFF2-40B4-BE49-F238E27FC236}">
                <a16:creationId xmlns:a16="http://schemas.microsoft.com/office/drawing/2014/main" id="{987F28E6-4FCD-4EAD-41A2-07A155467385}"/>
              </a:ext>
            </a:extLst>
          </p:cNvPr>
          <p:cNvSpPr txBox="1"/>
          <p:nvPr/>
        </p:nvSpPr>
        <p:spPr>
          <a:xfrm>
            <a:off x="1070530" y="3021000"/>
            <a:ext cx="1375113" cy="4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b="1" dirty="0">
                <a:latin typeface="Red Hat Display"/>
                <a:ea typeface="Red Hat Display"/>
                <a:cs typeface="Red Hat Display"/>
                <a:sym typeface="Red Hat Display"/>
              </a:rPr>
              <a:t>Terminology</a:t>
            </a:r>
          </a:p>
          <a:p>
            <a:pPr marL="0" lvl="0" indent="0" algn="l" rtl="0">
              <a:spcBef>
                <a:spcPts val="0"/>
              </a:spcBef>
              <a:spcAft>
                <a:spcPts val="0"/>
              </a:spcAft>
              <a:buNone/>
            </a:pPr>
            <a:r>
              <a:rPr lang="en-US" sz="1100" b="1" dirty="0">
                <a:latin typeface="Red Hat Display"/>
                <a:ea typeface="Red Hat Display"/>
                <a:cs typeface="Red Hat Display"/>
                <a:sym typeface="Red Hat Display"/>
              </a:rPr>
              <a:t>Terminology – Industry Stds.</a:t>
            </a:r>
          </a:p>
          <a:p>
            <a:pPr marL="0" lvl="0" indent="0" algn="l" rtl="0">
              <a:spcBef>
                <a:spcPts val="0"/>
              </a:spcBef>
              <a:spcAft>
                <a:spcPts val="0"/>
              </a:spcAft>
              <a:buNone/>
            </a:pPr>
            <a:r>
              <a:rPr lang="en-US" sz="1100" b="1" dirty="0">
                <a:latin typeface="Red Hat Display"/>
                <a:ea typeface="Red Hat Display"/>
                <a:cs typeface="Red Hat Display"/>
                <a:sym typeface="Red Hat Display"/>
              </a:rPr>
              <a:t>Terminology – UMLS (MRConso)</a:t>
            </a:r>
            <a:endParaRPr sz="1100" b="1" dirty="0">
              <a:latin typeface="Red Hat Display"/>
              <a:ea typeface="Red Hat Display"/>
              <a:cs typeface="Red Hat Display"/>
              <a:sym typeface="Red Hat Display"/>
            </a:endParaRPr>
          </a:p>
        </p:txBody>
      </p:sp>
      <p:sp>
        <p:nvSpPr>
          <p:cNvPr id="47" name="Hexagon 46">
            <a:extLst>
              <a:ext uri="{FF2B5EF4-FFF2-40B4-BE49-F238E27FC236}">
                <a16:creationId xmlns:a16="http://schemas.microsoft.com/office/drawing/2014/main" id="{9675FA3D-073F-7DDA-69B3-41E8328FD1DB}"/>
              </a:ext>
            </a:extLst>
          </p:cNvPr>
          <p:cNvSpPr/>
          <p:nvPr/>
        </p:nvSpPr>
        <p:spPr>
          <a:xfrm>
            <a:off x="3821850" y="3660704"/>
            <a:ext cx="1729280" cy="1204897"/>
          </a:xfrm>
          <a:prstGeom prst="hexagon">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ed Hat Display" panose="02010503040201060303" pitchFamily="2" charset="77"/>
              </a:rPr>
              <a:t>Data Model</a:t>
            </a:r>
          </a:p>
        </p:txBody>
      </p:sp>
      <p:sp>
        <p:nvSpPr>
          <p:cNvPr id="49" name="Google Shape;899;p60">
            <a:extLst>
              <a:ext uri="{FF2B5EF4-FFF2-40B4-BE49-F238E27FC236}">
                <a16:creationId xmlns:a16="http://schemas.microsoft.com/office/drawing/2014/main" id="{26EAD6A8-D0E9-0695-9831-E1FEBAE03F8A}"/>
              </a:ext>
            </a:extLst>
          </p:cNvPr>
          <p:cNvSpPr txBox="1"/>
          <p:nvPr/>
        </p:nvSpPr>
        <p:spPr>
          <a:xfrm>
            <a:off x="10172646" y="2980674"/>
            <a:ext cx="1729280" cy="4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b="1" dirty="0">
                <a:latin typeface="Red Hat Display" panose="02010503040201060303" pitchFamily="2" charset="77"/>
                <a:ea typeface="Red Hat Display"/>
                <a:cs typeface="Red Hat Display"/>
                <a:sym typeface="Red Hat Display"/>
              </a:rPr>
              <a:t>Application</a:t>
            </a:r>
            <a:endParaRPr lang="en-US" sz="1100" b="1" dirty="0">
              <a:latin typeface="Red Hat Display" panose="02010503040201060303" pitchFamily="2" charset="77"/>
              <a:ea typeface="Red Hat Display"/>
              <a:cs typeface="Red Hat Display"/>
              <a:sym typeface="Red Hat Text"/>
            </a:endParaRPr>
          </a:p>
          <a:p>
            <a:pPr marL="0" lvl="0" indent="0" algn="l" rtl="0">
              <a:spcBef>
                <a:spcPts val="0"/>
              </a:spcBef>
              <a:spcAft>
                <a:spcPts val="0"/>
              </a:spcAft>
              <a:buNone/>
            </a:pPr>
            <a:r>
              <a:rPr lang="en-US" sz="1100" b="1" dirty="0">
                <a:latin typeface="Red Hat Display" panose="02010503040201060303" pitchFamily="2" charset="77"/>
                <a:ea typeface="Red Hat Display"/>
                <a:cs typeface="Red Hat Display"/>
                <a:sym typeface="Red Hat Text"/>
              </a:rPr>
              <a:t>Codesets</a:t>
            </a:r>
          </a:p>
          <a:p>
            <a:pPr marL="0" lvl="0" indent="0" algn="l" rtl="0">
              <a:spcBef>
                <a:spcPts val="0"/>
              </a:spcBef>
              <a:spcAft>
                <a:spcPts val="0"/>
              </a:spcAft>
              <a:buNone/>
            </a:pPr>
            <a:r>
              <a:rPr lang="en-US" sz="1100" b="1" dirty="0">
                <a:latin typeface="Red Hat Display" panose="02010503040201060303" pitchFamily="2" charset="77"/>
                <a:ea typeface="Red Hat Display"/>
                <a:cs typeface="Red Hat Display"/>
                <a:sym typeface="Red Hat Text"/>
              </a:rPr>
              <a:t>Codeset-Crossmaps</a:t>
            </a:r>
          </a:p>
          <a:p>
            <a:pPr marL="0" lvl="0" indent="0" algn="l" rtl="0">
              <a:spcBef>
                <a:spcPts val="0"/>
              </a:spcBef>
              <a:spcAft>
                <a:spcPts val="0"/>
              </a:spcAft>
              <a:buNone/>
            </a:pPr>
            <a:r>
              <a:rPr lang="en-US" sz="1100" b="1" dirty="0">
                <a:latin typeface="Red Hat Display" panose="02010503040201060303" pitchFamily="2" charset="77"/>
                <a:ea typeface="Red Hat Display"/>
                <a:cs typeface="Red Hat Display"/>
                <a:sym typeface="Red Hat Text"/>
              </a:rPr>
              <a:t>Legal Entities</a:t>
            </a:r>
          </a:p>
          <a:p>
            <a:pPr marL="0" lvl="0" indent="0" algn="l" rtl="0">
              <a:spcBef>
                <a:spcPts val="0"/>
              </a:spcBef>
              <a:spcAft>
                <a:spcPts val="0"/>
              </a:spcAft>
              <a:buNone/>
            </a:pPr>
            <a:r>
              <a:rPr lang="en-US" sz="1100" b="1" dirty="0">
                <a:latin typeface="Red Hat Display" panose="02010503040201060303" pitchFamily="2" charset="77"/>
                <a:ea typeface="Red Hat Display"/>
                <a:cs typeface="Red Hat Display"/>
                <a:sym typeface="Red Hat Text"/>
              </a:rPr>
              <a:t>Organizations</a:t>
            </a:r>
          </a:p>
          <a:p>
            <a:pPr marL="0" lvl="0" indent="0" algn="l" rtl="0">
              <a:spcBef>
                <a:spcPts val="0"/>
              </a:spcBef>
              <a:spcAft>
                <a:spcPts val="0"/>
              </a:spcAft>
              <a:buNone/>
            </a:pPr>
            <a:r>
              <a:rPr lang="en-US" sz="1100" b="1" dirty="0">
                <a:latin typeface="Red Hat Display" panose="02010503040201060303" pitchFamily="2" charset="77"/>
                <a:ea typeface="Red Hat Display"/>
                <a:cs typeface="Red Hat Display"/>
                <a:sym typeface="Red Hat Text"/>
              </a:rPr>
              <a:t>Rulesets</a:t>
            </a:r>
          </a:p>
          <a:p>
            <a:pPr marL="0" lvl="0" indent="0" algn="l" rtl="0">
              <a:spcBef>
                <a:spcPts val="0"/>
              </a:spcBef>
              <a:spcAft>
                <a:spcPts val="0"/>
              </a:spcAft>
              <a:buNone/>
            </a:pPr>
            <a:r>
              <a:rPr lang="en-US" sz="1100" b="1" dirty="0">
                <a:latin typeface="Red Hat Display" panose="02010503040201060303" pitchFamily="2" charset="77"/>
                <a:ea typeface="Red Hat Display"/>
                <a:cs typeface="Red Hat Display"/>
                <a:sym typeface="Red Hat Text"/>
              </a:rPr>
              <a:t>Rulesets - Definitions</a:t>
            </a:r>
            <a:endParaRPr lang="en-US" sz="1100" b="1" dirty="0">
              <a:latin typeface="Red Hat Display" panose="02010503040201060303" pitchFamily="2" charset="77"/>
              <a:ea typeface="Red Hat Display"/>
              <a:cs typeface="Red Hat Display"/>
              <a:sym typeface="Red Hat Display"/>
            </a:endParaRPr>
          </a:p>
        </p:txBody>
      </p:sp>
      <p:sp>
        <p:nvSpPr>
          <p:cNvPr id="50" name="Google Shape;899;p60">
            <a:extLst>
              <a:ext uri="{FF2B5EF4-FFF2-40B4-BE49-F238E27FC236}">
                <a16:creationId xmlns:a16="http://schemas.microsoft.com/office/drawing/2014/main" id="{6C8C4BFA-5C2B-5741-B2C4-1E3E5E7EC433}"/>
              </a:ext>
            </a:extLst>
          </p:cNvPr>
          <p:cNvSpPr txBox="1"/>
          <p:nvPr/>
        </p:nvSpPr>
        <p:spPr>
          <a:xfrm>
            <a:off x="8383490" y="2027626"/>
            <a:ext cx="1884900" cy="8494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b="1" dirty="0">
                <a:latin typeface="Red Hat Display"/>
                <a:ea typeface="Red Hat Display"/>
                <a:cs typeface="Red Hat Display"/>
                <a:sym typeface="Red Hat Display"/>
              </a:rPr>
              <a:t>AppSettings</a:t>
            </a:r>
          </a:p>
          <a:p>
            <a:pPr marL="0" lvl="0" indent="0" algn="l" rtl="0">
              <a:spcBef>
                <a:spcPts val="0"/>
              </a:spcBef>
              <a:spcAft>
                <a:spcPts val="0"/>
              </a:spcAft>
              <a:buNone/>
            </a:pPr>
            <a:r>
              <a:rPr lang="en-US" sz="1100" b="1" dirty="0">
                <a:latin typeface="Red Hat Display"/>
                <a:ea typeface="Red Hat Display"/>
                <a:cs typeface="Red Hat Display"/>
                <a:sym typeface="Red Hat Display"/>
              </a:rPr>
              <a:t>DataAttributes</a:t>
            </a:r>
          </a:p>
          <a:p>
            <a:pPr marL="0" lvl="0" indent="0" algn="l" rtl="0">
              <a:spcBef>
                <a:spcPts val="0"/>
              </a:spcBef>
              <a:spcAft>
                <a:spcPts val="0"/>
              </a:spcAft>
              <a:buNone/>
            </a:pPr>
            <a:r>
              <a:rPr lang="en-US" sz="1100" b="1" dirty="0">
                <a:latin typeface="Red Hat Display"/>
                <a:ea typeface="Red Hat Display"/>
                <a:cs typeface="Red Hat Display"/>
                <a:sym typeface="Red Hat Display"/>
              </a:rPr>
              <a:t>DataStructures</a:t>
            </a:r>
            <a:endParaRPr lang="en-US" sz="1100" b="1" dirty="0">
              <a:latin typeface="Red Hat Text"/>
              <a:ea typeface="Red Hat Display"/>
              <a:cs typeface="Red Hat Display"/>
              <a:sym typeface="Red Hat Text"/>
            </a:endParaRPr>
          </a:p>
        </p:txBody>
      </p:sp>
      <p:sp>
        <p:nvSpPr>
          <p:cNvPr id="51" name="Google Shape;899;p60">
            <a:extLst>
              <a:ext uri="{FF2B5EF4-FFF2-40B4-BE49-F238E27FC236}">
                <a16:creationId xmlns:a16="http://schemas.microsoft.com/office/drawing/2014/main" id="{9C102962-3102-63A8-638E-C07276400918}"/>
              </a:ext>
            </a:extLst>
          </p:cNvPr>
          <p:cNvSpPr txBox="1"/>
          <p:nvPr/>
        </p:nvSpPr>
        <p:spPr>
          <a:xfrm>
            <a:off x="4564673" y="861811"/>
            <a:ext cx="1226830" cy="4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b="1" dirty="0">
                <a:latin typeface="Red Hat Display"/>
                <a:ea typeface="Red Hat Display"/>
                <a:cs typeface="Red Hat Display"/>
                <a:sym typeface="Red Hat Display"/>
              </a:rPr>
              <a:t>Codesets</a:t>
            </a:r>
          </a:p>
          <a:p>
            <a:pPr marL="0" lvl="0" indent="0" algn="l" rtl="0">
              <a:spcBef>
                <a:spcPts val="0"/>
              </a:spcBef>
              <a:spcAft>
                <a:spcPts val="0"/>
              </a:spcAft>
              <a:buNone/>
            </a:pPr>
            <a:r>
              <a:rPr lang="en-US" sz="1100" b="1" dirty="0">
                <a:latin typeface="Red Hat Display"/>
                <a:ea typeface="Red Hat Display"/>
                <a:cs typeface="Red Hat Display"/>
                <a:sym typeface="Red Hat Display"/>
              </a:rPr>
              <a:t>Countries</a:t>
            </a:r>
          </a:p>
          <a:p>
            <a:pPr marL="0" lvl="0" indent="0" algn="l" rtl="0">
              <a:spcBef>
                <a:spcPts val="0"/>
              </a:spcBef>
              <a:spcAft>
                <a:spcPts val="0"/>
              </a:spcAft>
              <a:buNone/>
            </a:pPr>
            <a:r>
              <a:rPr lang="en-US" sz="1100" b="1" dirty="0">
                <a:latin typeface="Red Hat Display"/>
                <a:ea typeface="Red Hat Display"/>
                <a:cs typeface="Red Hat Display"/>
                <a:sym typeface="Red Hat Display"/>
              </a:rPr>
              <a:t>DataGenTypes</a:t>
            </a:r>
          </a:p>
          <a:p>
            <a:pPr marL="0" lvl="0" indent="0" algn="l" rtl="0">
              <a:spcBef>
                <a:spcPts val="0"/>
              </a:spcBef>
              <a:spcAft>
                <a:spcPts val="0"/>
              </a:spcAft>
              <a:buNone/>
            </a:pPr>
            <a:r>
              <a:rPr lang="en-US" sz="1100" b="1" dirty="0">
                <a:latin typeface="Red Hat Display"/>
                <a:ea typeface="Red Hat Display"/>
                <a:cs typeface="Red Hat Display"/>
                <a:sym typeface="Red Hat Display"/>
              </a:rPr>
              <a:t>Industries</a:t>
            </a:r>
          </a:p>
          <a:p>
            <a:pPr marL="0" lvl="0" indent="0" algn="l" rtl="0">
              <a:spcBef>
                <a:spcPts val="0"/>
              </a:spcBef>
              <a:spcAft>
                <a:spcPts val="0"/>
              </a:spcAft>
              <a:buNone/>
            </a:pPr>
            <a:endParaRPr lang="en-US" sz="1100" b="1" dirty="0">
              <a:latin typeface="Red Hat Display"/>
              <a:ea typeface="Red Hat Display"/>
              <a:cs typeface="Red Hat Display"/>
              <a:sym typeface="Red Hat Display"/>
            </a:endParaRPr>
          </a:p>
        </p:txBody>
      </p:sp>
      <p:sp>
        <p:nvSpPr>
          <p:cNvPr id="52" name="Google Shape;899;p60">
            <a:extLst>
              <a:ext uri="{FF2B5EF4-FFF2-40B4-BE49-F238E27FC236}">
                <a16:creationId xmlns:a16="http://schemas.microsoft.com/office/drawing/2014/main" id="{B76DFF1E-4A6E-0AB6-C399-7BB4F27A6F1D}"/>
              </a:ext>
            </a:extLst>
          </p:cNvPr>
          <p:cNvSpPr txBox="1"/>
          <p:nvPr/>
        </p:nvSpPr>
        <p:spPr>
          <a:xfrm>
            <a:off x="5704275" y="861811"/>
            <a:ext cx="1260763" cy="44680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b="1" dirty="0">
                <a:latin typeface="Red Hat Display"/>
                <a:ea typeface="Red Hat Display"/>
                <a:cs typeface="Red Hat Display"/>
                <a:sym typeface="Red Hat Display"/>
              </a:rPr>
              <a:t>IndustryStds</a:t>
            </a:r>
          </a:p>
          <a:p>
            <a:pPr marL="0" lvl="0" indent="0" algn="l" rtl="0">
              <a:spcBef>
                <a:spcPts val="0"/>
              </a:spcBef>
              <a:spcAft>
                <a:spcPts val="0"/>
              </a:spcAft>
              <a:buNone/>
            </a:pPr>
            <a:r>
              <a:rPr lang="en-US" sz="1100" b="1" dirty="0">
                <a:latin typeface="Red Hat Display"/>
                <a:ea typeface="Red Hat Display"/>
                <a:cs typeface="Red Hat Display"/>
                <a:sym typeface="Red Hat Display"/>
              </a:rPr>
              <a:t>OperationTypes</a:t>
            </a:r>
          </a:p>
          <a:p>
            <a:pPr marL="0" lvl="0" indent="0" algn="l" rtl="0">
              <a:spcBef>
                <a:spcPts val="0"/>
              </a:spcBef>
              <a:spcAft>
                <a:spcPts val="0"/>
              </a:spcAft>
              <a:buNone/>
            </a:pPr>
            <a:r>
              <a:rPr lang="en-US" sz="1100" b="1" dirty="0">
                <a:latin typeface="Red Hat Display"/>
                <a:ea typeface="Red Hat Display"/>
                <a:cs typeface="Red Hat Display"/>
                <a:sym typeface="Red Hat Display"/>
              </a:rPr>
              <a:t>SensitivityFlags</a:t>
            </a:r>
          </a:p>
          <a:p>
            <a:pPr marL="0" lvl="0" indent="0" algn="l" rtl="0">
              <a:spcBef>
                <a:spcPts val="0"/>
              </a:spcBef>
              <a:spcAft>
                <a:spcPts val="0"/>
              </a:spcAft>
              <a:buNone/>
            </a:pPr>
            <a:r>
              <a:rPr lang="en-US" sz="1100" b="1" dirty="0">
                <a:latin typeface="Red Hat Display"/>
                <a:ea typeface="Red Hat Display"/>
                <a:cs typeface="Red Hat Display"/>
                <a:sym typeface="Red Hat Display"/>
              </a:rPr>
              <a:t>Status</a:t>
            </a:r>
          </a:p>
          <a:p>
            <a:pPr marL="0" lvl="0" indent="0" algn="l" rtl="0">
              <a:spcBef>
                <a:spcPts val="0"/>
              </a:spcBef>
              <a:spcAft>
                <a:spcPts val="0"/>
              </a:spcAft>
              <a:buNone/>
            </a:pPr>
            <a:endParaRPr lang="en-US" sz="1100" b="1" dirty="0">
              <a:latin typeface="Red Hat Display"/>
              <a:ea typeface="Red Hat Display"/>
              <a:cs typeface="Red Hat Display"/>
              <a:sym typeface="Red Hat Display"/>
            </a:endParaRPr>
          </a:p>
        </p:txBody>
      </p:sp>
      <p:sp>
        <p:nvSpPr>
          <p:cNvPr id="53" name="Google Shape;900;p60">
            <a:extLst>
              <a:ext uri="{FF2B5EF4-FFF2-40B4-BE49-F238E27FC236}">
                <a16:creationId xmlns:a16="http://schemas.microsoft.com/office/drawing/2014/main" id="{13437E17-91DF-1AB6-A7A1-CB0112383196}"/>
              </a:ext>
            </a:extLst>
          </p:cNvPr>
          <p:cNvSpPr txBox="1"/>
          <p:nvPr/>
        </p:nvSpPr>
        <p:spPr>
          <a:xfrm>
            <a:off x="3050496" y="4431917"/>
            <a:ext cx="1375113" cy="4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b="1" dirty="0">
                <a:latin typeface="Red Hat Display"/>
                <a:ea typeface="Red Hat Display"/>
                <a:cs typeface="Red Hat Display"/>
                <a:sym typeface="Red Hat Display"/>
              </a:rPr>
              <a:t>APIs</a:t>
            </a:r>
          </a:p>
          <a:p>
            <a:pPr marL="0" lvl="0" indent="0" algn="l" rtl="0">
              <a:spcBef>
                <a:spcPts val="0"/>
              </a:spcBef>
              <a:spcAft>
                <a:spcPts val="0"/>
              </a:spcAft>
              <a:buNone/>
            </a:pPr>
            <a:r>
              <a:rPr lang="en-US" sz="1100" b="1" dirty="0">
                <a:latin typeface="Red Hat Display"/>
                <a:ea typeface="Red Hat Display"/>
                <a:cs typeface="Red Hat Display"/>
                <a:sym typeface="Red Hat Display"/>
              </a:rPr>
              <a:t>DataTables</a:t>
            </a:r>
          </a:p>
          <a:p>
            <a:pPr marL="0" lvl="0" indent="0" algn="l" rtl="0">
              <a:spcBef>
                <a:spcPts val="0"/>
              </a:spcBef>
              <a:spcAft>
                <a:spcPts val="0"/>
              </a:spcAft>
              <a:buNone/>
            </a:pPr>
            <a:r>
              <a:rPr lang="en-US" sz="1100" b="1" dirty="0">
                <a:latin typeface="Red Hat Display"/>
                <a:ea typeface="Red Hat Display"/>
                <a:cs typeface="Red Hat Display"/>
                <a:sym typeface="Red Hat Display"/>
              </a:rPr>
              <a:t>Domain</a:t>
            </a:r>
            <a:endParaRPr sz="1100" b="1" dirty="0">
              <a:latin typeface="Red Hat Display"/>
              <a:ea typeface="Red Hat Display"/>
              <a:cs typeface="Red Hat Display"/>
              <a:sym typeface="Red Hat Display"/>
            </a:endParaRPr>
          </a:p>
        </p:txBody>
      </p:sp>
      <p:sp>
        <p:nvSpPr>
          <p:cNvPr id="6" name="Google Shape;899;p60">
            <a:extLst>
              <a:ext uri="{FF2B5EF4-FFF2-40B4-BE49-F238E27FC236}">
                <a16:creationId xmlns:a16="http://schemas.microsoft.com/office/drawing/2014/main" id="{5E410606-4C6D-2371-D46D-206B9D628671}"/>
              </a:ext>
            </a:extLst>
          </p:cNvPr>
          <p:cNvSpPr txBox="1"/>
          <p:nvPr/>
        </p:nvSpPr>
        <p:spPr>
          <a:xfrm>
            <a:off x="6887804" y="873399"/>
            <a:ext cx="1355961" cy="4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b="1" dirty="0">
                <a:latin typeface="Red Hat Display"/>
                <a:ea typeface="Red Hat Display"/>
                <a:cs typeface="Red Hat Display"/>
                <a:sym typeface="Red Hat Display"/>
              </a:rPr>
              <a:t>TerminologyStds</a:t>
            </a:r>
          </a:p>
          <a:p>
            <a:pPr marL="0" lvl="0" indent="0" algn="l" rtl="0">
              <a:spcBef>
                <a:spcPts val="0"/>
              </a:spcBef>
              <a:spcAft>
                <a:spcPts val="0"/>
              </a:spcAft>
              <a:buNone/>
            </a:pPr>
            <a:r>
              <a:rPr lang="en-US" sz="1100" b="1" dirty="0">
                <a:latin typeface="Red Hat Display"/>
                <a:ea typeface="Red Hat Display"/>
                <a:cs typeface="Red Hat Display"/>
                <a:sym typeface="Red Hat Display"/>
              </a:rPr>
              <a:t>Timezones</a:t>
            </a:r>
          </a:p>
          <a:p>
            <a:pPr marL="0" lvl="0" indent="0" algn="l" rtl="0">
              <a:spcBef>
                <a:spcPts val="0"/>
              </a:spcBef>
              <a:spcAft>
                <a:spcPts val="0"/>
              </a:spcAft>
              <a:buNone/>
            </a:pPr>
            <a:r>
              <a:rPr lang="en-US" sz="1100" b="1" dirty="0">
                <a:latin typeface="Red Hat Display"/>
                <a:ea typeface="Red Hat Display"/>
                <a:cs typeface="Red Hat Display"/>
                <a:sym typeface="Red Hat Display"/>
              </a:rPr>
              <a:t>Vendors</a:t>
            </a:r>
          </a:p>
          <a:p>
            <a:pPr marL="0" lvl="0" indent="0" algn="l" rtl="0">
              <a:spcBef>
                <a:spcPts val="0"/>
              </a:spcBef>
              <a:spcAft>
                <a:spcPts val="0"/>
              </a:spcAft>
              <a:buNone/>
            </a:pPr>
            <a:endParaRPr lang="en-US" sz="1100" b="1" dirty="0">
              <a:latin typeface="Red Hat Display"/>
              <a:ea typeface="Red Hat Display"/>
              <a:cs typeface="Red Hat Display"/>
              <a:sym typeface="Red Hat Display"/>
            </a:endParaRPr>
          </a:p>
          <a:p>
            <a:pPr marL="0" lvl="0" indent="0" algn="l" rtl="0">
              <a:spcBef>
                <a:spcPts val="0"/>
              </a:spcBef>
              <a:spcAft>
                <a:spcPts val="0"/>
              </a:spcAft>
              <a:buNone/>
            </a:pPr>
            <a:endParaRPr lang="en-US" sz="1100" b="1" dirty="0">
              <a:latin typeface="Red Hat Display"/>
              <a:ea typeface="Red Hat Display"/>
              <a:cs typeface="Red Hat Display"/>
              <a:sym typeface="Red Hat Display"/>
            </a:endParaRPr>
          </a:p>
        </p:txBody>
      </p:sp>
    </p:spTree>
    <p:extLst>
      <p:ext uri="{BB962C8B-B14F-4D97-AF65-F5344CB8AC3E}">
        <p14:creationId xmlns:p14="http://schemas.microsoft.com/office/powerpoint/2010/main" val="3476133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8A9A9D-2D27-40E3-8C47-DB899F80E9F7}"/>
              </a:ext>
            </a:extLst>
          </p:cNvPr>
          <p:cNvGrpSpPr/>
          <p:nvPr/>
        </p:nvGrpSpPr>
        <p:grpSpPr>
          <a:xfrm>
            <a:off x="1517476" y="203940"/>
            <a:ext cx="5695790" cy="830997"/>
            <a:chOff x="1529280" y="203941"/>
            <a:chExt cx="5695790" cy="830997"/>
          </a:xfrm>
        </p:grpSpPr>
        <p:sp>
          <p:nvSpPr>
            <p:cNvPr id="5" name="TextBox 4">
              <a:extLst>
                <a:ext uri="{FF2B5EF4-FFF2-40B4-BE49-F238E27FC236}">
                  <a16:creationId xmlns:a16="http://schemas.microsoft.com/office/drawing/2014/main" id="{0CFC0050-3075-4458-804D-3B71AE69114A}"/>
                </a:ext>
              </a:extLst>
            </p:cNvPr>
            <p:cNvSpPr txBox="1"/>
            <p:nvPr/>
          </p:nvSpPr>
          <p:spPr>
            <a:xfrm>
              <a:off x="1529280" y="203941"/>
              <a:ext cx="5695790" cy="830997"/>
            </a:xfrm>
            <a:prstGeom prst="rect">
              <a:avLst/>
            </a:prstGeom>
            <a:noFill/>
          </p:spPr>
          <p:txBody>
            <a:bodyPr wrap="none" rtlCol="0">
              <a:spAutoFit/>
            </a:bodyPr>
            <a:lstStyle>
              <a:defPPr>
                <a:defRPr lang="en-US"/>
              </a:defPPr>
              <a:lvl1pPr>
                <a:defRPr sz="4800" b="0" i="0">
                  <a:solidFill>
                    <a:schemeClr val="accent1"/>
                  </a:solidFill>
                  <a:effectLst/>
                  <a:latin typeface="Arial Black" panose="020B0A04020102020204" pitchFamily="34" charset="0"/>
                </a:defRPr>
              </a:lvl1pPr>
            </a:lstStyle>
            <a:p>
              <a:r>
                <a:rPr lang="en-US" dirty="0">
                  <a:solidFill>
                    <a:schemeClr val="accent2"/>
                  </a:solidFill>
                  <a:latin typeface="Red Hat Display" panose="02010503040201060303" pitchFamily="2" charset="77"/>
                </a:rPr>
                <a:t>Data Tier - Statistics</a:t>
              </a:r>
            </a:p>
          </p:txBody>
        </p:sp>
        <p:cxnSp>
          <p:nvCxnSpPr>
            <p:cNvPr id="4" name="Straight Connector 3">
              <a:extLst>
                <a:ext uri="{FF2B5EF4-FFF2-40B4-BE49-F238E27FC236}">
                  <a16:creationId xmlns:a16="http://schemas.microsoft.com/office/drawing/2014/main" id="{C56D7C7E-972A-4546-9022-F5E423CE9425}"/>
                </a:ext>
              </a:extLst>
            </p:cNvPr>
            <p:cNvCxnSpPr>
              <a:cxnSpLocks/>
            </p:cNvCxnSpPr>
            <p:nvPr/>
          </p:nvCxnSpPr>
          <p:spPr>
            <a:xfrm>
              <a:off x="1737493" y="1022188"/>
              <a:ext cx="1181100" cy="0"/>
            </a:xfrm>
            <a:prstGeom prst="line">
              <a:avLst/>
            </a:prstGeom>
            <a:noFill/>
            <a:ln w="381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 name="Freeform 16">
            <a:extLst>
              <a:ext uri="{FF2B5EF4-FFF2-40B4-BE49-F238E27FC236}">
                <a16:creationId xmlns:a16="http://schemas.microsoft.com/office/drawing/2014/main" id="{62DED30A-2E56-414D-A579-07C98A7CF695}"/>
              </a:ext>
            </a:extLst>
          </p:cNvPr>
          <p:cNvSpPr/>
          <p:nvPr/>
        </p:nvSpPr>
        <p:spPr>
          <a:xfrm flipH="1">
            <a:off x="241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0">
            <a:extLst>
              <a:ext uri="{FF2B5EF4-FFF2-40B4-BE49-F238E27FC236}">
                <a16:creationId xmlns:a16="http://schemas.microsoft.com/office/drawing/2014/main" id="{C7181490-B0F0-406D-B545-A1E6B393856C}"/>
              </a:ext>
            </a:extLst>
          </p:cNvPr>
          <p:cNvGrpSpPr/>
          <p:nvPr/>
        </p:nvGrpSpPr>
        <p:grpSpPr>
          <a:xfrm>
            <a:off x="-386710" y="-373095"/>
            <a:ext cx="1829836" cy="1775895"/>
            <a:chOff x="-386710" y="-373095"/>
            <a:chExt cx="1829836" cy="1775895"/>
          </a:xfrm>
        </p:grpSpPr>
        <p:sp>
          <p:nvSpPr>
            <p:cNvPr id="12" name="Freeform: Shape 11">
              <a:extLst>
                <a:ext uri="{FF2B5EF4-FFF2-40B4-BE49-F238E27FC236}">
                  <a16:creationId xmlns:a16="http://schemas.microsoft.com/office/drawing/2014/main" id="{20CA6048-F66A-4294-82EE-9CB232A24D5D}"/>
                </a:ext>
              </a:extLst>
            </p:cNvPr>
            <p:cNvSpPr/>
            <p:nvPr/>
          </p:nvSpPr>
          <p:spPr>
            <a:xfrm flipH="1">
              <a:off x="92381"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3A19095F-997E-4357-80A5-EA0C58C7DE27}"/>
                </a:ext>
              </a:extLst>
            </p:cNvPr>
            <p:cNvSpPr/>
            <p:nvPr/>
          </p:nvSpPr>
          <p:spPr>
            <a:xfrm flipH="1">
              <a:off x="331740"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06E45BD6-DE6C-4A54-AF5D-1FD96A10F644}"/>
                </a:ext>
              </a:extLst>
            </p:cNvPr>
            <p:cNvSpPr/>
            <p:nvPr/>
          </p:nvSpPr>
          <p:spPr>
            <a:xfrm flipH="1">
              <a:off x="-386710"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3" name="Slide Number Placeholder 2">
            <a:extLst>
              <a:ext uri="{FF2B5EF4-FFF2-40B4-BE49-F238E27FC236}">
                <a16:creationId xmlns:a16="http://schemas.microsoft.com/office/drawing/2014/main" id="{D535DBBD-898D-4758-46C1-C51ED529B05E}"/>
              </a:ext>
            </a:extLst>
          </p:cNvPr>
          <p:cNvSpPr>
            <a:spLocks noGrp="1"/>
          </p:cNvSpPr>
          <p:nvPr>
            <p:ph type="sldNum" sz="quarter" idx="12"/>
          </p:nvPr>
        </p:nvSpPr>
        <p:spPr/>
        <p:txBody>
          <a:bodyPr/>
          <a:lstStyle/>
          <a:p>
            <a:fld id="{13977CFE-518C-4DE5-A6A8-72B8FCA09D3F}" type="slidenum">
              <a:rPr lang="en-US" smtClean="0"/>
              <a:t>13</a:t>
            </a:fld>
            <a:endParaRPr lang="en-US"/>
          </a:p>
        </p:txBody>
      </p:sp>
      <p:graphicFrame>
        <p:nvGraphicFramePr>
          <p:cNvPr id="6" name="Google Shape;930;p61">
            <a:extLst>
              <a:ext uri="{FF2B5EF4-FFF2-40B4-BE49-F238E27FC236}">
                <a16:creationId xmlns:a16="http://schemas.microsoft.com/office/drawing/2014/main" id="{B1110DBA-05C9-982A-23D1-B41DC01B4B01}"/>
              </a:ext>
            </a:extLst>
          </p:cNvPr>
          <p:cNvGraphicFramePr/>
          <p:nvPr>
            <p:extLst>
              <p:ext uri="{D42A27DB-BD31-4B8C-83A1-F6EECF244321}">
                <p14:modId xmlns:p14="http://schemas.microsoft.com/office/powerpoint/2010/main" val="636074848"/>
              </p:ext>
            </p:extLst>
          </p:nvPr>
        </p:nvGraphicFramePr>
        <p:xfrm>
          <a:off x="1517476" y="1221510"/>
          <a:ext cx="9773478" cy="5106581"/>
        </p:xfrm>
        <a:graphic>
          <a:graphicData uri="http://schemas.openxmlformats.org/drawingml/2006/table">
            <a:tbl>
              <a:tblPr>
                <a:noFill/>
              </a:tblPr>
              <a:tblGrid>
                <a:gridCol w="2064208">
                  <a:extLst>
                    <a:ext uri="{9D8B030D-6E8A-4147-A177-3AD203B41FA5}">
                      <a16:colId xmlns:a16="http://schemas.microsoft.com/office/drawing/2014/main" val="20000"/>
                    </a:ext>
                  </a:extLst>
                </a:gridCol>
                <a:gridCol w="1745878">
                  <a:extLst>
                    <a:ext uri="{9D8B030D-6E8A-4147-A177-3AD203B41FA5}">
                      <a16:colId xmlns:a16="http://schemas.microsoft.com/office/drawing/2014/main" val="20001"/>
                    </a:ext>
                  </a:extLst>
                </a:gridCol>
                <a:gridCol w="5963392">
                  <a:extLst>
                    <a:ext uri="{9D8B030D-6E8A-4147-A177-3AD203B41FA5}">
                      <a16:colId xmlns:a16="http://schemas.microsoft.com/office/drawing/2014/main" val="20002"/>
                    </a:ext>
                  </a:extLst>
                </a:gridCol>
              </a:tblGrid>
              <a:tr h="393073">
                <a:tc>
                  <a:txBody>
                    <a:bodyPr/>
                    <a:lstStyle/>
                    <a:p>
                      <a:pPr marL="0" lvl="0" indent="0" algn="l" rtl="0">
                        <a:spcBef>
                          <a:spcPts val="0"/>
                        </a:spcBef>
                        <a:spcAft>
                          <a:spcPts val="0"/>
                        </a:spcAft>
                        <a:buNone/>
                      </a:pPr>
                      <a:r>
                        <a:rPr lang="en-US" sz="1200" b="1" dirty="0">
                          <a:solidFill>
                            <a:srgbClr val="FFFFFF"/>
                          </a:solidFill>
                          <a:latin typeface="Red Hat Display"/>
                          <a:ea typeface="Red Hat Display"/>
                          <a:cs typeface="Red Hat Display"/>
                          <a:sym typeface="Red Hat Display"/>
                        </a:rPr>
                        <a:t>Data Attribute</a:t>
                      </a:r>
                      <a:endParaRPr sz="1200" b="1" dirty="0">
                        <a:solidFill>
                          <a:srgbClr val="FFFFFF"/>
                        </a:solidFill>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lvl="0" indent="0" algn="l" rtl="0">
                        <a:spcBef>
                          <a:spcPts val="0"/>
                        </a:spcBef>
                        <a:spcAft>
                          <a:spcPts val="0"/>
                        </a:spcAft>
                        <a:buNone/>
                      </a:pPr>
                      <a:r>
                        <a:rPr lang="en-US" sz="1200" b="1" dirty="0">
                          <a:solidFill>
                            <a:srgbClr val="FFFFFF"/>
                          </a:solidFill>
                          <a:latin typeface="Red Hat Display"/>
                          <a:ea typeface="Red Hat Display"/>
                          <a:cs typeface="Red Hat Display"/>
                          <a:sym typeface="Red Hat Display"/>
                        </a:rPr>
                        <a:t>Included Records</a:t>
                      </a:r>
                      <a:endParaRPr sz="1200" b="1" dirty="0">
                        <a:solidFill>
                          <a:srgbClr val="FFFFFF"/>
                        </a:solidFill>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lvl="0" indent="0" algn="l" rtl="0">
                        <a:spcBef>
                          <a:spcPts val="0"/>
                        </a:spcBef>
                        <a:spcAft>
                          <a:spcPts val="0"/>
                        </a:spcAft>
                        <a:buNone/>
                      </a:pPr>
                      <a:r>
                        <a:rPr lang="en-US" sz="1200" b="1" dirty="0">
                          <a:solidFill>
                            <a:srgbClr val="FFFFFF"/>
                          </a:solidFill>
                          <a:latin typeface="Red Hat Display"/>
                          <a:ea typeface="Red Hat Display"/>
                          <a:cs typeface="Red Hat Display"/>
                          <a:sym typeface="Red Hat Display"/>
                        </a:rPr>
                        <a:t>Notes</a:t>
                      </a:r>
                      <a:endParaRPr sz="1200" b="1" dirty="0">
                        <a:solidFill>
                          <a:srgbClr val="FFFFFF"/>
                        </a:solidFill>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388676">
                <a:tc>
                  <a:txBody>
                    <a:bodyPr/>
                    <a:lstStyle/>
                    <a:p>
                      <a:pPr marL="0" lvl="0" indent="0" algn="l" rtl="0">
                        <a:spcBef>
                          <a:spcPts val="0"/>
                        </a:spcBef>
                        <a:spcAft>
                          <a:spcPts val="0"/>
                        </a:spcAft>
                        <a:buNone/>
                      </a:pPr>
                      <a:r>
                        <a:rPr lang="en-US" sz="1200" dirty="0">
                          <a:latin typeface="Red Hat Display"/>
                          <a:ea typeface="Red Hat Display"/>
                          <a:cs typeface="Red Hat Display"/>
                          <a:sym typeface="Red Hat Display"/>
                        </a:rPr>
                        <a:t>Account Numbers</a:t>
                      </a:r>
                      <a:endParaRPr sz="1200" dirty="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200" dirty="0">
                          <a:latin typeface="Red Hat Display"/>
                          <a:ea typeface="Red Hat Display"/>
                          <a:cs typeface="Red Hat Display"/>
                          <a:sym typeface="Red Hat Display"/>
                        </a:rPr>
                        <a:t>15,000</a:t>
                      </a:r>
                      <a:endParaRPr sz="1200" dirty="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200" dirty="0">
                          <a:latin typeface="Red Hat Display"/>
                          <a:ea typeface="Red Hat Display"/>
                          <a:cs typeface="Red Hat Display"/>
                          <a:sym typeface="Red Hat Display"/>
                        </a:rPr>
                        <a:t>Generated: built to enable organizations to build accounts based on their formats for testing.</a:t>
                      </a:r>
                      <a:endParaRPr sz="1200" dirty="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88676">
                <a:tc>
                  <a:txBody>
                    <a:bodyPr/>
                    <a:lstStyle/>
                    <a:p>
                      <a:pPr marL="0" lvl="0" indent="0" algn="l" rtl="0">
                        <a:spcBef>
                          <a:spcPts val="0"/>
                        </a:spcBef>
                        <a:spcAft>
                          <a:spcPts val="0"/>
                        </a:spcAft>
                        <a:buNone/>
                      </a:pPr>
                      <a:r>
                        <a:rPr lang="en-US" sz="1200" dirty="0">
                          <a:latin typeface="Red Hat Display"/>
                          <a:ea typeface="Red Hat Display"/>
                          <a:cs typeface="Red Hat Display"/>
                          <a:sym typeface="Red Hat Display"/>
                        </a:rPr>
                        <a:t>Addresses</a:t>
                      </a:r>
                      <a:endParaRPr sz="1200" dirty="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200" dirty="0">
                          <a:latin typeface="Red Hat Display"/>
                          <a:ea typeface="Red Hat Display"/>
                          <a:cs typeface="Red Hat Display"/>
                          <a:sym typeface="Red Hat Display"/>
                        </a:rPr>
                        <a:t>33,109</a:t>
                      </a:r>
                      <a:endParaRPr sz="1200" dirty="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200" dirty="0">
                          <a:latin typeface="Red Hat Display"/>
                          <a:ea typeface="Red Hat Display"/>
                          <a:cs typeface="Red Hat Display"/>
                          <a:sym typeface="Red Hat Display"/>
                        </a:rPr>
                        <a:t>Generated: built code to support multiple address formats.</a:t>
                      </a:r>
                      <a:endParaRPr sz="1200" dirty="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81876">
                <a:tc>
                  <a:txBody>
                    <a:bodyPr/>
                    <a:lstStyle/>
                    <a:p>
                      <a:pPr marL="0" lvl="0" indent="0" algn="l" rtl="0">
                        <a:spcBef>
                          <a:spcPts val="0"/>
                        </a:spcBef>
                        <a:spcAft>
                          <a:spcPts val="0"/>
                        </a:spcAft>
                        <a:buNone/>
                      </a:pPr>
                      <a:r>
                        <a:rPr lang="en-US" sz="1200" dirty="0">
                          <a:latin typeface="Red Hat Display"/>
                          <a:ea typeface="Red Hat Display"/>
                          <a:cs typeface="Red Hat Display"/>
                          <a:sym typeface="Red Hat Display"/>
                        </a:rPr>
                        <a:t>Bank Accounts</a:t>
                      </a:r>
                      <a:endParaRPr sz="1200" dirty="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spcBef>
                          <a:spcPts val="0"/>
                        </a:spcBef>
                        <a:spcAft>
                          <a:spcPts val="0"/>
                        </a:spcAft>
                        <a:buClr>
                          <a:schemeClr val="dk1"/>
                        </a:buClr>
                        <a:buSzPts val="1100"/>
                        <a:buFont typeface="Arial"/>
                        <a:buNone/>
                      </a:pPr>
                      <a:r>
                        <a:rPr lang="en-US" sz="1200" dirty="0">
                          <a:solidFill>
                            <a:schemeClr val="dk1"/>
                          </a:solidFill>
                          <a:latin typeface="Red Hat Display"/>
                          <a:ea typeface="Red Hat Display"/>
                          <a:cs typeface="Red Hat Display"/>
                          <a:sym typeface="Red Hat Display"/>
                        </a:rPr>
                        <a:t>74,997</a:t>
                      </a:r>
                      <a:endParaRPr sz="1200" dirty="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spcBef>
                          <a:spcPts val="0"/>
                        </a:spcBef>
                        <a:spcAft>
                          <a:spcPts val="0"/>
                        </a:spcAft>
                        <a:buNone/>
                      </a:pPr>
                      <a:r>
                        <a:rPr lang="en-US" sz="1200" dirty="0">
                          <a:latin typeface="Red Hat Display"/>
                          <a:ea typeface="Red Hat Display"/>
                          <a:cs typeface="Red Hat Display"/>
                          <a:sym typeface="Red Hat Display"/>
                        </a:rPr>
                        <a:t>Generated: Bank Account numbers compliant with Federal Reserve standards.</a:t>
                      </a:r>
                      <a:endParaRPr sz="1200" dirty="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00296">
                <a:tc>
                  <a:txBody>
                    <a:bodyPr/>
                    <a:lstStyle/>
                    <a:p>
                      <a:pPr marL="0" lvl="0" indent="0" algn="l" rtl="0">
                        <a:spcBef>
                          <a:spcPts val="0"/>
                        </a:spcBef>
                        <a:spcAft>
                          <a:spcPts val="0"/>
                        </a:spcAft>
                        <a:buNone/>
                      </a:pPr>
                      <a:r>
                        <a:rPr lang="en-US" sz="1200" dirty="0">
                          <a:latin typeface="Red Hat Display"/>
                          <a:ea typeface="Red Hat Display"/>
                          <a:cs typeface="Red Hat Display"/>
                          <a:sym typeface="Red Hat Display"/>
                        </a:rPr>
                        <a:t>Credit Cards</a:t>
                      </a:r>
                      <a:endParaRPr sz="1200" dirty="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200" dirty="0">
                          <a:latin typeface="Red Hat Display"/>
                          <a:ea typeface="Red Hat Display"/>
                          <a:cs typeface="Red Hat Display"/>
                          <a:sym typeface="Red Hat Display"/>
                        </a:rPr>
                        <a:t>5,000+</a:t>
                      </a:r>
                      <a:endParaRPr sz="1200" dirty="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200" dirty="0">
                          <a:latin typeface="Red Hat Display"/>
                          <a:ea typeface="Red Hat Display"/>
                          <a:cs typeface="Red Hat Display"/>
                          <a:sym typeface="Red Hat Display"/>
                        </a:rPr>
                        <a:t>Generated: based on the top four credit cards (Visa, Mastercard, AMEX and Discover). The code was revised to use an industry algorithm for credit cards. </a:t>
                      </a:r>
                      <a:endParaRPr sz="1200" dirty="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00296">
                <a:tc>
                  <a:txBody>
                    <a:bodyPr/>
                    <a:lstStyle/>
                    <a:p>
                      <a:pPr marL="0" lvl="0" indent="0" algn="l" rtl="0">
                        <a:spcBef>
                          <a:spcPts val="0"/>
                        </a:spcBef>
                        <a:spcAft>
                          <a:spcPts val="0"/>
                        </a:spcAft>
                        <a:buNone/>
                      </a:pPr>
                      <a:r>
                        <a:rPr lang="en-US" sz="1200">
                          <a:latin typeface="Red Hat Display"/>
                          <a:ea typeface="Red Hat Display"/>
                          <a:cs typeface="Red Hat Display"/>
                          <a:sym typeface="Red Hat Display"/>
                        </a:rPr>
                        <a:t>Date of Birth</a:t>
                      </a:r>
                      <a:endParaRPr sz="120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200">
                          <a:latin typeface="Red Hat Display"/>
                          <a:ea typeface="Red Hat Display"/>
                          <a:cs typeface="Red Hat Display"/>
                          <a:sym typeface="Red Hat Display"/>
                        </a:rPr>
                        <a:t>29,999</a:t>
                      </a:r>
                      <a:endParaRPr sz="120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200" dirty="0">
                          <a:latin typeface="Red Hat Display"/>
                          <a:ea typeface="Red Hat Display"/>
                          <a:cs typeface="Red Hat Display"/>
                          <a:sym typeface="Red Hat Display"/>
                        </a:rPr>
                        <a:t>Generated: We generate both string and date formatted dates of birth with Age calculated in the generation.</a:t>
                      </a:r>
                      <a:endParaRPr sz="1200" dirty="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37129">
                <a:tc>
                  <a:txBody>
                    <a:bodyPr/>
                    <a:lstStyle/>
                    <a:p>
                      <a:pPr marL="0" lvl="0" indent="0" algn="l" rtl="0">
                        <a:spcBef>
                          <a:spcPts val="0"/>
                        </a:spcBef>
                        <a:spcAft>
                          <a:spcPts val="0"/>
                        </a:spcAft>
                        <a:buNone/>
                      </a:pPr>
                      <a:r>
                        <a:rPr lang="en-US" sz="1200">
                          <a:latin typeface="Red Hat Display"/>
                          <a:ea typeface="Red Hat Display"/>
                          <a:cs typeface="Red Hat Display"/>
                          <a:sym typeface="Red Hat Display"/>
                        </a:rPr>
                        <a:t>Drivers License Number</a:t>
                      </a:r>
                      <a:endParaRPr sz="120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200">
                          <a:latin typeface="Red Hat Display"/>
                          <a:ea typeface="Red Hat Display"/>
                          <a:cs typeface="Red Hat Display"/>
                          <a:sym typeface="Red Hat Display"/>
                        </a:rPr>
                        <a:t>142,000</a:t>
                      </a:r>
                      <a:endParaRPr sz="1200">
                        <a:solidFill>
                          <a:schemeClr val="dk1"/>
                        </a:solidFill>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200" dirty="0">
                          <a:latin typeface="Red Hat Display"/>
                          <a:ea typeface="Red Hat Display"/>
                          <a:cs typeface="Red Hat Display"/>
                          <a:sym typeface="Red Hat Display"/>
                        </a:rPr>
                        <a:t>Generated: drivers license numbers complaint with all 50 US States</a:t>
                      </a:r>
                      <a:endParaRPr sz="1200" dirty="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37129">
                <a:tc>
                  <a:txBody>
                    <a:bodyPr/>
                    <a:lstStyle/>
                    <a:p>
                      <a:pPr marL="0" lvl="0" indent="0" algn="l" rtl="0">
                        <a:spcBef>
                          <a:spcPts val="0"/>
                        </a:spcBef>
                        <a:spcAft>
                          <a:spcPts val="0"/>
                        </a:spcAft>
                        <a:buNone/>
                      </a:pPr>
                      <a:r>
                        <a:rPr lang="en-US" sz="1200">
                          <a:latin typeface="Red Hat Display"/>
                          <a:ea typeface="Red Hat Display"/>
                          <a:cs typeface="Red Hat Display"/>
                          <a:sym typeface="Red Hat Display"/>
                        </a:rPr>
                        <a:t>Employer Identification Number</a:t>
                      </a:r>
                      <a:endParaRPr sz="120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200" dirty="0">
                          <a:latin typeface="Red Hat Display"/>
                          <a:ea typeface="Red Hat Display"/>
                          <a:cs typeface="Red Hat Display"/>
                          <a:sym typeface="Red Hat Display"/>
                        </a:rPr>
                        <a:t>1,000</a:t>
                      </a:r>
                      <a:endParaRPr sz="1200" dirty="0">
                        <a:solidFill>
                          <a:schemeClr val="dk1"/>
                        </a:solidFill>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200" dirty="0">
                          <a:latin typeface="Red Hat Display"/>
                          <a:ea typeface="Red Hat Display"/>
                          <a:cs typeface="Red Hat Display"/>
                          <a:sym typeface="Red Hat Display"/>
                        </a:rPr>
                        <a:t>Generated Employer Identification Numbers</a:t>
                      </a:r>
                      <a:endParaRPr sz="1200" dirty="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37129">
                <a:tc>
                  <a:txBody>
                    <a:bodyPr/>
                    <a:lstStyle/>
                    <a:p>
                      <a:pPr marL="0" lvl="0" indent="0" algn="l" rtl="0">
                        <a:spcBef>
                          <a:spcPts val="0"/>
                        </a:spcBef>
                        <a:spcAft>
                          <a:spcPts val="0"/>
                        </a:spcAft>
                        <a:buNone/>
                      </a:pPr>
                      <a:r>
                        <a:rPr lang="en-US" sz="1200">
                          <a:latin typeface="Red Hat Display"/>
                          <a:ea typeface="Red Hat Display"/>
                          <a:cs typeface="Red Hat Display"/>
                          <a:sym typeface="Red Hat Display"/>
                        </a:rPr>
                        <a:t>Phone Numbers</a:t>
                      </a:r>
                      <a:endParaRPr sz="120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200">
                          <a:latin typeface="Red Hat Display"/>
                          <a:ea typeface="Red Hat Display"/>
                          <a:cs typeface="Red Hat Display"/>
                          <a:sym typeface="Red Hat Display"/>
                        </a:rPr>
                        <a:t>74,622</a:t>
                      </a:r>
                      <a:endParaRPr sz="1200">
                        <a:solidFill>
                          <a:schemeClr val="dk1"/>
                        </a:solidFill>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200" dirty="0">
                          <a:latin typeface="Red Hat Display"/>
                          <a:ea typeface="Red Hat Display"/>
                          <a:cs typeface="Red Hat Display"/>
                          <a:sym typeface="Red Hat Display"/>
                        </a:rPr>
                        <a:t>Generated US Phone Numbers</a:t>
                      </a:r>
                      <a:endParaRPr sz="1200" dirty="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437129">
                <a:tc>
                  <a:txBody>
                    <a:bodyPr/>
                    <a:lstStyle/>
                    <a:p>
                      <a:pPr marL="0" lvl="0" indent="0" algn="l" rtl="0">
                        <a:spcBef>
                          <a:spcPts val="0"/>
                        </a:spcBef>
                        <a:spcAft>
                          <a:spcPts val="0"/>
                        </a:spcAft>
                        <a:buNone/>
                      </a:pPr>
                      <a:r>
                        <a:rPr lang="en-US" sz="1200" dirty="0">
                          <a:latin typeface="Red Hat Display"/>
                          <a:ea typeface="Red Hat Display"/>
                          <a:cs typeface="Red Hat Display"/>
                          <a:sym typeface="Red Hat Display"/>
                        </a:rPr>
                        <a:t>Social Security Numbers</a:t>
                      </a:r>
                      <a:endParaRPr sz="1200" dirty="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200" dirty="0">
                          <a:solidFill>
                            <a:schemeClr val="dk1"/>
                          </a:solidFill>
                          <a:latin typeface="Red Hat Display"/>
                          <a:ea typeface="Red Hat Display"/>
                          <a:cs typeface="Red Hat Display"/>
                          <a:sym typeface="Red Hat Display"/>
                        </a:rPr>
                        <a:t>78,213</a:t>
                      </a:r>
                      <a:endParaRPr sz="1200" dirty="0">
                        <a:solidFill>
                          <a:schemeClr val="dk1"/>
                        </a:solidFill>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200" dirty="0">
                          <a:latin typeface="Red Hat Display"/>
                          <a:ea typeface="Red Hat Display"/>
                          <a:cs typeface="Red Hat Display"/>
                          <a:sym typeface="Red Hat Display"/>
                        </a:rPr>
                        <a:t>Generated: SSN Numbers</a:t>
                      </a:r>
                      <a:endParaRPr sz="1200" dirty="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437129">
                <a:tc>
                  <a:txBody>
                    <a:bodyPr/>
                    <a:lstStyle/>
                    <a:p>
                      <a:pPr marL="0" lvl="0" indent="0" algn="l" rtl="0">
                        <a:spcBef>
                          <a:spcPts val="0"/>
                        </a:spcBef>
                        <a:spcAft>
                          <a:spcPts val="0"/>
                        </a:spcAft>
                        <a:buNone/>
                      </a:pPr>
                      <a:r>
                        <a:rPr lang="en-US" sz="1200" dirty="0">
                          <a:latin typeface="Red Hat Display"/>
                          <a:ea typeface="Red Hat Display"/>
                          <a:cs typeface="Red Hat Display"/>
                          <a:sym typeface="Red Hat Display"/>
                        </a:rPr>
                        <a:t>User Identities</a:t>
                      </a:r>
                      <a:endParaRPr sz="1200" dirty="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200">
                          <a:solidFill>
                            <a:schemeClr val="dk1"/>
                          </a:solidFill>
                          <a:latin typeface="Red Hat Display"/>
                          <a:ea typeface="Red Hat Display"/>
                          <a:cs typeface="Red Hat Display"/>
                          <a:sym typeface="Red Hat Display"/>
                        </a:rPr>
                        <a:t>25,000</a:t>
                      </a:r>
                      <a:endParaRPr sz="1200">
                        <a:solidFill>
                          <a:schemeClr val="dk1"/>
                        </a:solidFill>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200" dirty="0">
                          <a:latin typeface="Red Hat Display"/>
                          <a:ea typeface="Red Hat Display"/>
                          <a:cs typeface="Red Hat Display"/>
                          <a:sym typeface="Red Hat Display"/>
                        </a:rPr>
                        <a:t>User Identities</a:t>
                      </a:r>
                      <a:endParaRPr sz="1200" dirty="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15" name="Google Shape;931;p61">
            <a:extLst>
              <a:ext uri="{FF2B5EF4-FFF2-40B4-BE49-F238E27FC236}">
                <a16:creationId xmlns:a16="http://schemas.microsoft.com/office/drawing/2014/main" id="{7B5DA952-1A6A-13EC-F358-8B8CAA05CC59}"/>
              </a:ext>
            </a:extLst>
          </p:cNvPr>
          <p:cNvSpPr txBox="1">
            <a:spLocks/>
          </p:cNvSpPr>
          <p:nvPr/>
        </p:nvSpPr>
        <p:spPr>
          <a:xfrm>
            <a:off x="8438322" y="203940"/>
            <a:ext cx="3860407" cy="203564"/>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800" b="1" dirty="0">
                <a:solidFill>
                  <a:srgbClr val="0000FF"/>
                </a:solidFill>
              </a:rPr>
              <a:t>These are ONLY initial data counts; anyone can use the generators to grow the data quantities.</a:t>
            </a:r>
            <a:endParaRPr lang="en-US" sz="1800" b="1" i="1" dirty="0">
              <a:solidFill>
                <a:srgbClr val="0000FF"/>
              </a:solidFill>
            </a:endParaRPr>
          </a:p>
        </p:txBody>
      </p:sp>
    </p:spTree>
    <p:extLst>
      <p:ext uri="{BB962C8B-B14F-4D97-AF65-F5344CB8AC3E}">
        <p14:creationId xmlns:p14="http://schemas.microsoft.com/office/powerpoint/2010/main" val="37843315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8A9A9D-2D27-40E3-8C47-DB899F80E9F7}"/>
              </a:ext>
            </a:extLst>
          </p:cNvPr>
          <p:cNvGrpSpPr/>
          <p:nvPr/>
        </p:nvGrpSpPr>
        <p:grpSpPr>
          <a:xfrm>
            <a:off x="1517476" y="203940"/>
            <a:ext cx="5695790" cy="830997"/>
            <a:chOff x="1529280" y="203941"/>
            <a:chExt cx="5695790" cy="830997"/>
          </a:xfrm>
        </p:grpSpPr>
        <p:sp>
          <p:nvSpPr>
            <p:cNvPr id="5" name="TextBox 4">
              <a:extLst>
                <a:ext uri="{FF2B5EF4-FFF2-40B4-BE49-F238E27FC236}">
                  <a16:creationId xmlns:a16="http://schemas.microsoft.com/office/drawing/2014/main" id="{0CFC0050-3075-4458-804D-3B71AE69114A}"/>
                </a:ext>
              </a:extLst>
            </p:cNvPr>
            <p:cNvSpPr txBox="1"/>
            <p:nvPr/>
          </p:nvSpPr>
          <p:spPr>
            <a:xfrm>
              <a:off x="1529280" y="203941"/>
              <a:ext cx="5695790" cy="830997"/>
            </a:xfrm>
            <a:prstGeom prst="rect">
              <a:avLst/>
            </a:prstGeom>
            <a:noFill/>
          </p:spPr>
          <p:txBody>
            <a:bodyPr wrap="none" rtlCol="0">
              <a:spAutoFit/>
            </a:bodyPr>
            <a:lstStyle>
              <a:defPPr>
                <a:defRPr lang="en-US"/>
              </a:defPPr>
              <a:lvl1pPr>
                <a:defRPr sz="4800" b="0" i="0">
                  <a:solidFill>
                    <a:schemeClr val="accent1"/>
                  </a:solidFill>
                  <a:effectLst/>
                  <a:latin typeface="Arial Black" panose="020B0A04020102020204" pitchFamily="34" charset="0"/>
                </a:defRPr>
              </a:lvl1pPr>
            </a:lstStyle>
            <a:p>
              <a:r>
                <a:rPr lang="en-US" dirty="0">
                  <a:solidFill>
                    <a:schemeClr val="accent2"/>
                  </a:solidFill>
                  <a:latin typeface="Red Hat Display" panose="02010503040201060303" pitchFamily="2" charset="77"/>
                </a:rPr>
                <a:t>Data Tier - Statistics</a:t>
              </a:r>
            </a:p>
          </p:txBody>
        </p:sp>
        <p:cxnSp>
          <p:nvCxnSpPr>
            <p:cNvPr id="4" name="Straight Connector 3">
              <a:extLst>
                <a:ext uri="{FF2B5EF4-FFF2-40B4-BE49-F238E27FC236}">
                  <a16:creationId xmlns:a16="http://schemas.microsoft.com/office/drawing/2014/main" id="{C56D7C7E-972A-4546-9022-F5E423CE9425}"/>
                </a:ext>
              </a:extLst>
            </p:cNvPr>
            <p:cNvCxnSpPr>
              <a:cxnSpLocks/>
            </p:cNvCxnSpPr>
            <p:nvPr/>
          </p:nvCxnSpPr>
          <p:spPr>
            <a:xfrm>
              <a:off x="1737493" y="1022188"/>
              <a:ext cx="1181100" cy="0"/>
            </a:xfrm>
            <a:prstGeom prst="line">
              <a:avLst/>
            </a:prstGeom>
            <a:noFill/>
            <a:ln w="381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 name="Freeform 16">
            <a:extLst>
              <a:ext uri="{FF2B5EF4-FFF2-40B4-BE49-F238E27FC236}">
                <a16:creationId xmlns:a16="http://schemas.microsoft.com/office/drawing/2014/main" id="{62DED30A-2E56-414D-A579-07C98A7CF695}"/>
              </a:ext>
            </a:extLst>
          </p:cNvPr>
          <p:cNvSpPr/>
          <p:nvPr/>
        </p:nvSpPr>
        <p:spPr>
          <a:xfrm flipH="1">
            <a:off x="241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0">
            <a:extLst>
              <a:ext uri="{FF2B5EF4-FFF2-40B4-BE49-F238E27FC236}">
                <a16:creationId xmlns:a16="http://schemas.microsoft.com/office/drawing/2014/main" id="{C7181490-B0F0-406D-B545-A1E6B393856C}"/>
              </a:ext>
            </a:extLst>
          </p:cNvPr>
          <p:cNvGrpSpPr/>
          <p:nvPr/>
        </p:nvGrpSpPr>
        <p:grpSpPr>
          <a:xfrm>
            <a:off x="-386710" y="-373095"/>
            <a:ext cx="1829836" cy="1775895"/>
            <a:chOff x="-386710" y="-373095"/>
            <a:chExt cx="1829836" cy="1775895"/>
          </a:xfrm>
        </p:grpSpPr>
        <p:sp>
          <p:nvSpPr>
            <p:cNvPr id="12" name="Freeform: Shape 11">
              <a:extLst>
                <a:ext uri="{FF2B5EF4-FFF2-40B4-BE49-F238E27FC236}">
                  <a16:creationId xmlns:a16="http://schemas.microsoft.com/office/drawing/2014/main" id="{20CA6048-F66A-4294-82EE-9CB232A24D5D}"/>
                </a:ext>
              </a:extLst>
            </p:cNvPr>
            <p:cNvSpPr/>
            <p:nvPr/>
          </p:nvSpPr>
          <p:spPr>
            <a:xfrm flipH="1">
              <a:off x="92381"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3A19095F-997E-4357-80A5-EA0C58C7DE27}"/>
                </a:ext>
              </a:extLst>
            </p:cNvPr>
            <p:cNvSpPr/>
            <p:nvPr/>
          </p:nvSpPr>
          <p:spPr>
            <a:xfrm flipH="1">
              <a:off x="331740"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06E45BD6-DE6C-4A54-AF5D-1FD96A10F644}"/>
                </a:ext>
              </a:extLst>
            </p:cNvPr>
            <p:cNvSpPr/>
            <p:nvPr/>
          </p:nvSpPr>
          <p:spPr>
            <a:xfrm flipH="1">
              <a:off x="-386710"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3" name="Slide Number Placeholder 2">
            <a:extLst>
              <a:ext uri="{FF2B5EF4-FFF2-40B4-BE49-F238E27FC236}">
                <a16:creationId xmlns:a16="http://schemas.microsoft.com/office/drawing/2014/main" id="{D535DBBD-898D-4758-46C1-C51ED529B05E}"/>
              </a:ext>
            </a:extLst>
          </p:cNvPr>
          <p:cNvSpPr>
            <a:spLocks noGrp="1"/>
          </p:cNvSpPr>
          <p:nvPr>
            <p:ph type="sldNum" sz="quarter" idx="12"/>
          </p:nvPr>
        </p:nvSpPr>
        <p:spPr/>
        <p:txBody>
          <a:bodyPr/>
          <a:lstStyle/>
          <a:p>
            <a:fld id="{13977CFE-518C-4DE5-A6A8-72B8FCA09D3F}" type="slidenum">
              <a:rPr lang="en-US" smtClean="0"/>
              <a:t>14</a:t>
            </a:fld>
            <a:endParaRPr lang="en-US"/>
          </a:p>
        </p:txBody>
      </p:sp>
      <p:graphicFrame>
        <p:nvGraphicFramePr>
          <p:cNvPr id="6" name="Google Shape;938;p62">
            <a:extLst>
              <a:ext uri="{FF2B5EF4-FFF2-40B4-BE49-F238E27FC236}">
                <a16:creationId xmlns:a16="http://schemas.microsoft.com/office/drawing/2014/main" id="{6921B0D8-F213-9368-DAC9-188E3F30CF3B}"/>
              </a:ext>
            </a:extLst>
          </p:cNvPr>
          <p:cNvGraphicFramePr/>
          <p:nvPr>
            <p:extLst>
              <p:ext uri="{D42A27DB-BD31-4B8C-83A1-F6EECF244321}">
                <p14:modId xmlns:p14="http://schemas.microsoft.com/office/powerpoint/2010/main" val="3156860805"/>
              </p:ext>
            </p:extLst>
          </p:nvPr>
        </p:nvGraphicFramePr>
        <p:xfrm>
          <a:off x="1443126" y="1232452"/>
          <a:ext cx="9910674" cy="4927917"/>
        </p:xfrm>
        <a:graphic>
          <a:graphicData uri="http://schemas.openxmlformats.org/drawingml/2006/table">
            <a:tbl>
              <a:tblPr>
                <a:noFill/>
              </a:tblPr>
              <a:tblGrid>
                <a:gridCol w="1854715">
                  <a:extLst>
                    <a:ext uri="{9D8B030D-6E8A-4147-A177-3AD203B41FA5}">
                      <a16:colId xmlns:a16="http://schemas.microsoft.com/office/drawing/2014/main" val="20000"/>
                    </a:ext>
                  </a:extLst>
                </a:gridCol>
                <a:gridCol w="1600627">
                  <a:extLst>
                    <a:ext uri="{9D8B030D-6E8A-4147-A177-3AD203B41FA5}">
                      <a16:colId xmlns:a16="http://schemas.microsoft.com/office/drawing/2014/main" val="20001"/>
                    </a:ext>
                  </a:extLst>
                </a:gridCol>
                <a:gridCol w="6455332">
                  <a:extLst>
                    <a:ext uri="{9D8B030D-6E8A-4147-A177-3AD203B41FA5}">
                      <a16:colId xmlns:a16="http://schemas.microsoft.com/office/drawing/2014/main" val="20002"/>
                    </a:ext>
                  </a:extLst>
                </a:gridCol>
              </a:tblGrid>
              <a:tr h="427383">
                <a:tc>
                  <a:txBody>
                    <a:bodyPr/>
                    <a:lstStyle/>
                    <a:p>
                      <a:pPr marL="0" lvl="0" indent="0" algn="l" rtl="0">
                        <a:spcBef>
                          <a:spcPts val="0"/>
                        </a:spcBef>
                        <a:spcAft>
                          <a:spcPts val="0"/>
                        </a:spcAft>
                        <a:buNone/>
                      </a:pPr>
                      <a:r>
                        <a:rPr lang="en-US" sz="1200" b="1" dirty="0">
                          <a:solidFill>
                            <a:srgbClr val="FFFFFF"/>
                          </a:solidFill>
                          <a:latin typeface="Red Hat Display"/>
                          <a:ea typeface="Red Hat Display"/>
                          <a:cs typeface="Red Hat Display"/>
                          <a:sym typeface="Red Hat Display"/>
                        </a:rPr>
                        <a:t>Data Attribute</a:t>
                      </a:r>
                      <a:endParaRPr sz="1200" b="1" dirty="0">
                        <a:solidFill>
                          <a:srgbClr val="FFFFFF"/>
                        </a:solidFill>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lvl="0" indent="0" algn="l" rtl="0">
                        <a:spcBef>
                          <a:spcPts val="0"/>
                        </a:spcBef>
                        <a:spcAft>
                          <a:spcPts val="0"/>
                        </a:spcAft>
                        <a:buNone/>
                      </a:pPr>
                      <a:r>
                        <a:rPr lang="en-US" sz="1200" b="1">
                          <a:solidFill>
                            <a:srgbClr val="FFFFFF"/>
                          </a:solidFill>
                          <a:latin typeface="Red Hat Display"/>
                          <a:ea typeface="Red Hat Display"/>
                          <a:cs typeface="Red Hat Display"/>
                          <a:sym typeface="Red Hat Display"/>
                        </a:rPr>
                        <a:t>Included Records</a:t>
                      </a:r>
                      <a:endParaRPr sz="1200" b="1">
                        <a:solidFill>
                          <a:srgbClr val="FFFFFF"/>
                        </a:solidFill>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lvl="0" indent="0" algn="l" rtl="0">
                        <a:spcBef>
                          <a:spcPts val="0"/>
                        </a:spcBef>
                        <a:spcAft>
                          <a:spcPts val="0"/>
                        </a:spcAft>
                        <a:buNone/>
                      </a:pPr>
                      <a:r>
                        <a:rPr lang="en-US" sz="1200" b="1" dirty="0">
                          <a:solidFill>
                            <a:srgbClr val="FFFFFF"/>
                          </a:solidFill>
                          <a:latin typeface="Red Hat Display"/>
                          <a:ea typeface="Red Hat Display"/>
                          <a:cs typeface="Red Hat Display"/>
                          <a:sym typeface="Red Hat Display"/>
                        </a:rPr>
                        <a:t>Notes</a:t>
                      </a:r>
                      <a:endParaRPr sz="1200" b="1" dirty="0">
                        <a:solidFill>
                          <a:srgbClr val="FFFFFF"/>
                        </a:solidFill>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528908">
                <a:tc>
                  <a:txBody>
                    <a:bodyPr/>
                    <a:lstStyle/>
                    <a:p>
                      <a:pPr marL="0" lvl="0" indent="0" algn="l" rtl="0">
                        <a:spcBef>
                          <a:spcPts val="0"/>
                        </a:spcBef>
                        <a:spcAft>
                          <a:spcPts val="0"/>
                        </a:spcAft>
                        <a:buNone/>
                      </a:pPr>
                      <a:r>
                        <a:rPr lang="en-US" sz="1200" dirty="0">
                          <a:latin typeface="Red Hat Display"/>
                          <a:ea typeface="Red Hat Display"/>
                          <a:cs typeface="Red Hat Display"/>
                          <a:sym typeface="Red Hat Display"/>
                        </a:rPr>
                        <a:t>Area Code - US</a:t>
                      </a:r>
                      <a:endParaRPr sz="1200" dirty="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200" dirty="0">
                          <a:latin typeface="Red Hat Display"/>
                          <a:ea typeface="Red Hat Display"/>
                          <a:cs typeface="Red Hat Display"/>
                          <a:sym typeface="Red Hat Display"/>
                        </a:rPr>
                        <a:t>310</a:t>
                      </a:r>
                      <a:endParaRPr sz="1200" dirty="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200">
                          <a:latin typeface="Red Hat Display"/>
                          <a:ea typeface="Red Hat Display"/>
                          <a:cs typeface="Red Hat Display"/>
                          <a:sym typeface="Red Hat Display"/>
                        </a:rPr>
                        <a:t>Publicly available US area codes, the platform also has support for multi country based international area codes as well</a:t>
                      </a:r>
                      <a:endParaRPr sz="120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94924">
                <a:tc>
                  <a:txBody>
                    <a:bodyPr/>
                    <a:lstStyle/>
                    <a:p>
                      <a:pPr marL="0" lvl="0" indent="0" algn="l" rtl="0">
                        <a:spcBef>
                          <a:spcPts val="0"/>
                        </a:spcBef>
                        <a:spcAft>
                          <a:spcPts val="0"/>
                        </a:spcAft>
                        <a:buNone/>
                      </a:pPr>
                      <a:r>
                        <a:rPr lang="en-US" sz="1200">
                          <a:latin typeface="Red Hat Display"/>
                          <a:ea typeface="Red Hat Display"/>
                          <a:cs typeface="Red Hat Display"/>
                          <a:sym typeface="Red Hat Display"/>
                        </a:rPr>
                        <a:t>Area Code - Intl</a:t>
                      </a:r>
                      <a:endParaRPr sz="120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200" dirty="0">
                          <a:latin typeface="Red Hat Display"/>
                          <a:ea typeface="Red Hat Display"/>
                          <a:cs typeface="Red Hat Display"/>
                          <a:sym typeface="Red Hat Display"/>
                        </a:rPr>
                        <a:t>0</a:t>
                      </a:r>
                      <a:endParaRPr sz="1200" dirty="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200" dirty="0">
                          <a:latin typeface="Red Hat Display"/>
                          <a:ea typeface="Red Hat Display"/>
                          <a:cs typeface="Red Hat Display"/>
                          <a:sym typeface="Red Hat Display"/>
                        </a:rPr>
                        <a:t>Intended for International Area Codes</a:t>
                      </a:r>
                      <a:endParaRPr sz="1200" dirty="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94924">
                <a:tc>
                  <a:txBody>
                    <a:bodyPr/>
                    <a:lstStyle/>
                    <a:p>
                      <a:pPr marL="0" lvl="0" indent="0" algn="l" rtl="0">
                        <a:spcBef>
                          <a:spcPts val="0"/>
                        </a:spcBef>
                        <a:spcAft>
                          <a:spcPts val="0"/>
                        </a:spcAft>
                        <a:buNone/>
                      </a:pPr>
                      <a:r>
                        <a:rPr lang="en-US" sz="1200">
                          <a:latin typeface="Red Hat Display"/>
                          <a:ea typeface="Red Hat Display"/>
                          <a:cs typeface="Red Hat Display"/>
                          <a:sym typeface="Red Hat Display"/>
                        </a:rPr>
                        <a:t>Bank Routing Numbers</a:t>
                      </a:r>
                      <a:endParaRPr sz="120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200" dirty="0">
                          <a:latin typeface="Red Hat Display"/>
                          <a:ea typeface="Red Hat Display"/>
                          <a:cs typeface="Red Hat Display"/>
                          <a:sym typeface="Red Hat Display"/>
                        </a:rPr>
                        <a:t>10,114</a:t>
                      </a:r>
                      <a:endParaRPr sz="1200" dirty="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200" dirty="0">
                          <a:latin typeface="Red Hat Display"/>
                          <a:ea typeface="Red Hat Display"/>
                          <a:cs typeface="Red Hat Display"/>
                          <a:sym typeface="Red Hat Display"/>
                        </a:rPr>
                        <a:t>Data provided by the federal reserve through 2018</a:t>
                      </a:r>
                      <a:endParaRPr sz="1200" dirty="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94924">
                <a:tc>
                  <a:txBody>
                    <a:bodyPr/>
                    <a:lstStyle/>
                    <a:p>
                      <a:pPr marL="0" lvl="0" indent="0" algn="l" rtl="0">
                        <a:spcBef>
                          <a:spcPts val="0"/>
                        </a:spcBef>
                        <a:spcAft>
                          <a:spcPts val="0"/>
                        </a:spcAft>
                        <a:buNone/>
                      </a:pPr>
                      <a:r>
                        <a:rPr lang="en-US" sz="1200">
                          <a:latin typeface="Red Hat Display"/>
                          <a:ea typeface="Red Hat Display"/>
                          <a:cs typeface="Red Hat Display"/>
                          <a:sym typeface="Red Hat Display"/>
                        </a:rPr>
                        <a:t>Company Names</a:t>
                      </a:r>
                      <a:endParaRPr sz="120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200" dirty="0">
                          <a:latin typeface="Red Hat Display"/>
                          <a:ea typeface="Red Hat Display"/>
                          <a:cs typeface="Red Hat Display"/>
                          <a:sym typeface="Red Hat Display"/>
                        </a:rPr>
                        <a:t>947</a:t>
                      </a:r>
                      <a:endParaRPr sz="1200" dirty="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200" dirty="0">
                          <a:latin typeface="Red Hat Display"/>
                          <a:ea typeface="Red Hat Display"/>
                          <a:cs typeface="Red Hat Display"/>
                          <a:sym typeface="Red Hat Display"/>
                        </a:rPr>
                        <a:t>SEC Company Name List freely provided</a:t>
                      </a:r>
                      <a:endParaRPr sz="1200" dirty="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680035">
                <a:tc>
                  <a:txBody>
                    <a:bodyPr/>
                    <a:lstStyle/>
                    <a:p>
                      <a:pPr marL="0" lvl="0" indent="0" algn="l" rtl="0">
                        <a:spcBef>
                          <a:spcPts val="0"/>
                        </a:spcBef>
                        <a:spcAft>
                          <a:spcPts val="0"/>
                        </a:spcAft>
                        <a:buNone/>
                      </a:pPr>
                      <a:r>
                        <a:rPr lang="en-US" sz="1200">
                          <a:latin typeface="Red Hat Display"/>
                          <a:ea typeface="Red Hat Display"/>
                          <a:cs typeface="Red Hat Display"/>
                          <a:sym typeface="Red Hat Display"/>
                        </a:rPr>
                        <a:t>Names: First with Gender</a:t>
                      </a:r>
                      <a:endParaRPr sz="120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200" dirty="0">
                          <a:latin typeface="Red Hat Display"/>
                          <a:ea typeface="Red Hat Display"/>
                          <a:cs typeface="Red Hat Display"/>
                          <a:sym typeface="Red Hat Display"/>
                        </a:rPr>
                        <a:t>301,551</a:t>
                      </a:r>
                      <a:endParaRPr sz="1200" dirty="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200" dirty="0">
                          <a:latin typeface="Red Hat Display"/>
                          <a:ea typeface="Red Hat Display"/>
                          <a:cs typeface="Red Hat Display"/>
                          <a:sym typeface="Red Hat Display"/>
                        </a:rPr>
                        <a:t>First Names from various public sources</a:t>
                      </a:r>
                      <a:br>
                        <a:rPr lang="en-US" sz="1200" dirty="0">
                          <a:latin typeface="Red Hat Display"/>
                          <a:ea typeface="Red Hat Display"/>
                          <a:cs typeface="Red Hat Display"/>
                          <a:sym typeface="Red Hat Display"/>
                        </a:rPr>
                      </a:br>
                      <a:r>
                        <a:rPr lang="en-US" sz="1200" i="1" dirty="0">
                          <a:solidFill>
                            <a:schemeClr val="dk1"/>
                          </a:solidFill>
                          <a:latin typeface="Red Hat Display"/>
                          <a:ea typeface="Red Hat Display"/>
                          <a:cs typeface="Red Hat Display"/>
                          <a:sym typeface="Red Hat Display"/>
                        </a:rPr>
                        <a:t>There is an API that enables organizations to process their names against the ones provided and extended based on their data</a:t>
                      </a:r>
                      <a:endParaRPr sz="1200" dirty="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680035">
                <a:tc>
                  <a:txBody>
                    <a:bodyPr/>
                    <a:lstStyle/>
                    <a:p>
                      <a:pPr marL="0" lvl="0" indent="0" algn="l" rtl="0">
                        <a:spcBef>
                          <a:spcPts val="0"/>
                        </a:spcBef>
                        <a:spcAft>
                          <a:spcPts val="0"/>
                        </a:spcAft>
                        <a:buNone/>
                      </a:pPr>
                      <a:r>
                        <a:rPr lang="en-US" sz="1200">
                          <a:latin typeface="Red Hat Display"/>
                          <a:ea typeface="Red Hat Display"/>
                          <a:cs typeface="Red Hat Display"/>
                          <a:sym typeface="Red Hat Display"/>
                        </a:rPr>
                        <a:t>Names: Last</a:t>
                      </a:r>
                      <a:endParaRPr sz="120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200">
                          <a:latin typeface="Red Hat Display"/>
                          <a:ea typeface="Red Hat Display"/>
                          <a:cs typeface="Red Hat Display"/>
                          <a:sym typeface="Red Hat Display"/>
                        </a:rPr>
                        <a:t>601,223</a:t>
                      </a:r>
                      <a:endParaRPr sz="120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200" dirty="0">
                          <a:latin typeface="Red Hat Display"/>
                          <a:ea typeface="Red Hat Display"/>
                          <a:cs typeface="Red Hat Display"/>
                          <a:sym typeface="Red Hat Display"/>
                        </a:rPr>
                        <a:t>Last Names from various public sources </a:t>
                      </a:r>
                      <a:br>
                        <a:rPr lang="en-US" sz="1200" dirty="0">
                          <a:latin typeface="Red Hat Display"/>
                          <a:ea typeface="Red Hat Display"/>
                          <a:cs typeface="Red Hat Display"/>
                          <a:sym typeface="Red Hat Display"/>
                        </a:rPr>
                      </a:br>
                      <a:r>
                        <a:rPr lang="en-US" sz="1200" i="1" dirty="0">
                          <a:latin typeface="Red Hat Display"/>
                          <a:ea typeface="Red Hat Display"/>
                          <a:cs typeface="Red Hat Display"/>
                          <a:sym typeface="Red Hat Display"/>
                        </a:rPr>
                        <a:t>There is an API that enables organizations to process their names against the ones provided and extended based on their data</a:t>
                      </a:r>
                      <a:endParaRPr sz="1200" i="1" dirty="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7781">
                <a:tc>
                  <a:txBody>
                    <a:bodyPr/>
                    <a:lstStyle/>
                    <a:p>
                      <a:pPr marL="0" lvl="0" indent="0" algn="l" rtl="0">
                        <a:spcBef>
                          <a:spcPts val="0"/>
                        </a:spcBef>
                        <a:spcAft>
                          <a:spcPts val="0"/>
                        </a:spcAft>
                        <a:buNone/>
                      </a:pPr>
                      <a:r>
                        <a:rPr lang="en-US" sz="1200">
                          <a:latin typeface="Red Hat Display"/>
                          <a:ea typeface="Red Hat Display"/>
                          <a:cs typeface="Red Hat Display"/>
                          <a:sym typeface="Red Hat Display"/>
                        </a:rPr>
                        <a:t>UPC Product Codes</a:t>
                      </a:r>
                      <a:endParaRPr sz="120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200">
                          <a:latin typeface="Red Hat Display"/>
                          <a:ea typeface="Red Hat Display"/>
                          <a:cs typeface="Red Hat Display"/>
                          <a:sym typeface="Red Hat Display"/>
                        </a:rPr>
                        <a:t>46,528</a:t>
                      </a:r>
                      <a:endParaRPr sz="120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200" dirty="0">
                          <a:latin typeface="Red Hat Display"/>
                          <a:ea typeface="Red Hat Display"/>
                          <a:cs typeface="Red Hat Display"/>
                          <a:sym typeface="Red Hat Display"/>
                        </a:rPr>
                        <a:t>Public List of Products with UPC Codes</a:t>
                      </a:r>
                      <a:endParaRPr sz="1200" dirty="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7781">
                <a:tc>
                  <a:txBody>
                    <a:bodyPr/>
                    <a:lstStyle/>
                    <a:p>
                      <a:pPr marL="0" lvl="0" indent="0" algn="l" rtl="0">
                        <a:spcBef>
                          <a:spcPts val="0"/>
                        </a:spcBef>
                        <a:spcAft>
                          <a:spcPts val="0"/>
                        </a:spcAft>
                        <a:buNone/>
                      </a:pPr>
                      <a:r>
                        <a:rPr lang="en-US" sz="1200">
                          <a:latin typeface="Red Hat Display"/>
                          <a:ea typeface="Red Hat Display"/>
                          <a:cs typeface="Red Hat Display"/>
                          <a:sym typeface="Red Hat Display"/>
                        </a:rPr>
                        <a:t>Zip Codes - US</a:t>
                      </a:r>
                      <a:endParaRPr sz="120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200">
                          <a:latin typeface="Red Hat Display"/>
                          <a:ea typeface="Red Hat Display"/>
                          <a:cs typeface="Red Hat Display"/>
                          <a:sym typeface="Red Hat Display"/>
                        </a:rPr>
                        <a:t>41,861</a:t>
                      </a:r>
                      <a:endParaRPr sz="120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200" dirty="0">
                          <a:latin typeface="Red Hat Display"/>
                          <a:ea typeface="Red Hat Display"/>
                          <a:cs typeface="Red Hat Display"/>
                          <a:sym typeface="Red Hat Display"/>
                        </a:rPr>
                        <a:t>Publicly available Zip Code List</a:t>
                      </a:r>
                      <a:endParaRPr sz="1200" dirty="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508375">
                <a:tc>
                  <a:txBody>
                    <a:bodyPr/>
                    <a:lstStyle/>
                    <a:p>
                      <a:pPr marL="0" lvl="0" indent="0" algn="l" rtl="0">
                        <a:spcBef>
                          <a:spcPts val="0"/>
                        </a:spcBef>
                        <a:spcAft>
                          <a:spcPts val="0"/>
                        </a:spcAft>
                        <a:buNone/>
                      </a:pPr>
                      <a:r>
                        <a:rPr lang="en-US" sz="1200">
                          <a:latin typeface="Red Hat Display"/>
                          <a:ea typeface="Red Hat Display"/>
                          <a:cs typeface="Red Hat Display"/>
                          <a:sym typeface="Red Hat Display"/>
                        </a:rPr>
                        <a:t>Zip Code - Intl</a:t>
                      </a:r>
                      <a:endParaRPr sz="120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200">
                          <a:latin typeface="Red Hat Display"/>
                          <a:ea typeface="Red Hat Display"/>
                          <a:cs typeface="Red Hat Display"/>
                          <a:sym typeface="Red Hat Display"/>
                        </a:rPr>
                        <a:t>0</a:t>
                      </a:r>
                      <a:endParaRPr sz="120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200" dirty="0">
                          <a:latin typeface="Red Hat Display"/>
                          <a:ea typeface="Red Hat Display"/>
                          <a:cs typeface="Red Hat Display"/>
                          <a:sym typeface="Red Hat Display"/>
                        </a:rPr>
                        <a:t>International Zip Code List </a:t>
                      </a:r>
                      <a:r>
                        <a:rPr lang="en-US" sz="1200" i="1" dirty="0">
                          <a:latin typeface="Red Hat Display"/>
                          <a:ea typeface="Red Hat Display"/>
                          <a:cs typeface="Red Hat Display"/>
                          <a:sym typeface="Red Hat Display"/>
                        </a:rPr>
                        <a:t>(created for international support. However, no reliable source(s) have been verified) </a:t>
                      </a:r>
                      <a:endParaRPr sz="1200" i="1" dirty="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7" name="Google Shape;931;p61">
            <a:extLst>
              <a:ext uri="{FF2B5EF4-FFF2-40B4-BE49-F238E27FC236}">
                <a16:creationId xmlns:a16="http://schemas.microsoft.com/office/drawing/2014/main" id="{A5AB7797-D84B-EC04-F51D-B4FD7900F488}"/>
              </a:ext>
            </a:extLst>
          </p:cNvPr>
          <p:cNvSpPr txBox="1">
            <a:spLocks/>
          </p:cNvSpPr>
          <p:nvPr/>
        </p:nvSpPr>
        <p:spPr>
          <a:xfrm>
            <a:off x="8322749" y="205229"/>
            <a:ext cx="3776870" cy="280624"/>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800" b="1" dirty="0">
                <a:solidFill>
                  <a:srgbClr val="0000FF"/>
                </a:solidFill>
              </a:rPr>
              <a:t>These are ONLY initial data counts; anyone can use the generators to grow the data quantities.</a:t>
            </a:r>
            <a:endParaRPr lang="en-US" sz="1800" b="1" i="1" dirty="0">
              <a:solidFill>
                <a:srgbClr val="0000FF"/>
              </a:solidFill>
            </a:endParaRPr>
          </a:p>
        </p:txBody>
      </p:sp>
    </p:spTree>
    <p:extLst>
      <p:ext uri="{BB962C8B-B14F-4D97-AF65-F5344CB8AC3E}">
        <p14:creationId xmlns:p14="http://schemas.microsoft.com/office/powerpoint/2010/main" val="1630891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8A9A9D-2D27-40E3-8C47-DB899F80E9F7}"/>
              </a:ext>
            </a:extLst>
          </p:cNvPr>
          <p:cNvGrpSpPr/>
          <p:nvPr/>
        </p:nvGrpSpPr>
        <p:grpSpPr>
          <a:xfrm>
            <a:off x="1517476" y="203940"/>
            <a:ext cx="10575331" cy="830997"/>
            <a:chOff x="1529280" y="203941"/>
            <a:chExt cx="10575331" cy="830997"/>
          </a:xfrm>
        </p:grpSpPr>
        <p:sp>
          <p:nvSpPr>
            <p:cNvPr id="5" name="TextBox 4">
              <a:extLst>
                <a:ext uri="{FF2B5EF4-FFF2-40B4-BE49-F238E27FC236}">
                  <a16:creationId xmlns:a16="http://schemas.microsoft.com/office/drawing/2014/main" id="{0CFC0050-3075-4458-804D-3B71AE69114A}"/>
                </a:ext>
              </a:extLst>
            </p:cNvPr>
            <p:cNvSpPr txBox="1"/>
            <p:nvPr/>
          </p:nvSpPr>
          <p:spPr>
            <a:xfrm>
              <a:off x="1529280" y="203941"/>
              <a:ext cx="10575331" cy="830997"/>
            </a:xfrm>
            <a:prstGeom prst="rect">
              <a:avLst/>
            </a:prstGeom>
            <a:noFill/>
          </p:spPr>
          <p:txBody>
            <a:bodyPr wrap="none" rtlCol="0">
              <a:spAutoFit/>
            </a:bodyPr>
            <a:lstStyle>
              <a:defPPr>
                <a:defRPr lang="en-US"/>
              </a:defPPr>
              <a:lvl1pPr>
                <a:defRPr sz="4800" b="0" i="0">
                  <a:solidFill>
                    <a:schemeClr val="accent1"/>
                  </a:solidFill>
                  <a:effectLst/>
                  <a:latin typeface="Arial Black" panose="020B0A04020102020204" pitchFamily="34" charset="0"/>
                </a:defRPr>
              </a:lvl1pPr>
            </a:lstStyle>
            <a:p>
              <a:r>
                <a:rPr lang="en-US" dirty="0">
                  <a:solidFill>
                    <a:schemeClr val="accent2"/>
                  </a:solidFill>
                  <a:latin typeface="Red Hat Display" panose="02010503040201060303" pitchFamily="2" charset="77"/>
                </a:rPr>
                <a:t>Data Tier – Data Structure Possibilities</a:t>
              </a:r>
            </a:p>
          </p:txBody>
        </p:sp>
        <p:cxnSp>
          <p:nvCxnSpPr>
            <p:cNvPr id="4" name="Straight Connector 3">
              <a:extLst>
                <a:ext uri="{FF2B5EF4-FFF2-40B4-BE49-F238E27FC236}">
                  <a16:creationId xmlns:a16="http://schemas.microsoft.com/office/drawing/2014/main" id="{C56D7C7E-972A-4546-9022-F5E423CE9425}"/>
                </a:ext>
              </a:extLst>
            </p:cNvPr>
            <p:cNvCxnSpPr>
              <a:cxnSpLocks/>
            </p:cNvCxnSpPr>
            <p:nvPr/>
          </p:nvCxnSpPr>
          <p:spPr>
            <a:xfrm>
              <a:off x="1737493" y="1022188"/>
              <a:ext cx="1181100" cy="0"/>
            </a:xfrm>
            <a:prstGeom prst="line">
              <a:avLst/>
            </a:prstGeom>
            <a:noFill/>
            <a:ln w="381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 name="Freeform 16">
            <a:extLst>
              <a:ext uri="{FF2B5EF4-FFF2-40B4-BE49-F238E27FC236}">
                <a16:creationId xmlns:a16="http://schemas.microsoft.com/office/drawing/2014/main" id="{62DED30A-2E56-414D-A579-07C98A7CF695}"/>
              </a:ext>
            </a:extLst>
          </p:cNvPr>
          <p:cNvSpPr/>
          <p:nvPr/>
        </p:nvSpPr>
        <p:spPr>
          <a:xfrm flipH="1">
            <a:off x="241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0">
            <a:extLst>
              <a:ext uri="{FF2B5EF4-FFF2-40B4-BE49-F238E27FC236}">
                <a16:creationId xmlns:a16="http://schemas.microsoft.com/office/drawing/2014/main" id="{C7181490-B0F0-406D-B545-A1E6B393856C}"/>
              </a:ext>
            </a:extLst>
          </p:cNvPr>
          <p:cNvGrpSpPr/>
          <p:nvPr/>
        </p:nvGrpSpPr>
        <p:grpSpPr>
          <a:xfrm>
            <a:off x="-386710" y="-373095"/>
            <a:ext cx="1829836" cy="1775895"/>
            <a:chOff x="-386710" y="-373095"/>
            <a:chExt cx="1829836" cy="1775895"/>
          </a:xfrm>
        </p:grpSpPr>
        <p:sp>
          <p:nvSpPr>
            <p:cNvPr id="12" name="Freeform: Shape 11">
              <a:extLst>
                <a:ext uri="{FF2B5EF4-FFF2-40B4-BE49-F238E27FC236}">
                  <a16:creationId xmlns:a16="http://schemas.microsoft.com/office/drawing/2014/main" id="{20CA6048-F66A-4294-82EE-9CB232A24D5D}"/>
                </a:ext>
              </a:extLst>
            </p:cNvPr>
            <p:cNvSpPr/>
            <p:nvPr/>
          </p:nvSpPr>
          <p:spPr>
            <a:xfrm flipH="1">
              <a:off x="92381"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3A19095F-997E-4357-80A5-EA0C58C7DE27}"/>
                </a:ext>
              </a:extLst>
            </p:cNvPr>
            <p:cNvSpPr/>
            <p:nvPr/>
          </p:nvSpPr>
          <p:spPr>
            <a:xfrm flipH="1">
              <a:off x="331740"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06E45BD6-DE6C-4A54-AF5D-1FD96A10F644}"/>
                </a:ext>
              </a:extLst>
            </p:cNvPr>
            <p:cNvSpPr/>
            <p:nvPr/>
          </p:nvSpPr>
          <p:spPr>
            <a:xfrm flipH="1">
              <a:off x="-386710"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3" name="Slide Number Placeholder 2">
            <a:extLst>
              <a:ext uri="{FF2B5EF4-FFF2-40B4-BE49-F238E27FC236}">
                <a16:creationId xmlns:a16="http://schemas.microsoft.com/office/drawing/2014/main" id="{D535DBBD-898D-4758-46C1-C51ED529B05E}"/>
              </a:ext>
            </a:extLst>
          </p:cNvPr>
          <p:cNvSpPr>
            <a:spLocks noGrp="1"/>
          </p:cNvSpPr>
          <p:nvPr>
            <p:ph type="sldNum" sz="quarter" idx="12"/>
          </p:nvPr>
        </p:nvSpPr>
        <p:spPr/>
        <p:txBody>
          <a:bodyPr/>
          <a:lstStyle/>
          <a:p>
            <a:fld id="{13977CFE-518C-4DE5-A6A8-72B8FCA09D3F}" type="slidenum">
              <a:rPr lang="en-US" smtClean="0"/>
              <a:t>15</a:t>
            </a:fld>
            <a:endParaRPr lang="en-US"/>
          </a:p>
        </p:txBody>
      </p:sp>
      <p:graphicFrame>
        <p:nvGraphicFramePr>
          <p:cNvPr id="7" name="Google Shape;946;p63">
            <a:extLst>
              <a:ext uri="{FF2B5EF4-FFF2-40B4-BE49-F238E27FC236}">
                <a16:creationId xmlns:a16="http://schemas.microsoft.com/office/drawing/2014/main" id="{7E5AD8A0-7F57-644E-0595-79CCC02FDDE6}"/>
              </a:ext>
            </a:extLst>
          </p:cNvPr>
          <p:cNvGraphicFramePr/>
          <p:nvPr>
            <p:extLst>
              <p:ext uri="{D42A27DB-BD31-4B8C-83A1-F6EECF244321}">
                <p14:modId xmlns:p14="http://schemas.microsoft.com/office/powerpoint/2010/main" val="2402907401"/>
              </p:ext>
            </p:extLst>
          </p:nvPr>
        </p:nvGraphicFramePr>
        <p:xfrm>
          <a:off x="1209399" y="1428651"/>
          <a:ext cx="9862792" cy="4077625"/>
        </p:xfrm>
        <a:graphic>
          <a:graphicData uri="http://schemas.openxmlformats.org/drawingml/2006/table">
            <a:tbl>
              <a:tblPr>
                <a:noFill/>
              </a:tblPr>
              <a:tblGrid>
                <a:gridCol w="2032039">
                  <a:extLst>
                    <a:ext uri="{9D8B030D-6E8A-4147-A177-3AD203B41FA5}">
                      <a16:colId xmlns:a16="http://schemas.microsoft.com/office/drawing/2014/main" val="20000"/>
                    </a:ext>
                  </a:extLst>
                </a:gridCol>
                <a:gridCol w="5747576">
                  <a:extLst>
                    <a:ext uri="{9D8B030D-6E8A-4147-A177-3AD203B41FA5}">
                      <a16:colId xmlns:a16="http://schemas.microsoft.com/office/drawing/2014/main" val="20001"/>
                    </a:ext>
                  </a:extLst>
                </a:gridCol>
                <a:gridCol w="2083177">
                  <a:extLst>
                    <a:ext uri="{9D8B030D-6E8A-4147-A177-3AD203B41FA5}">
                      <a16:colId xmlns:a16="http://schemas.microsoft.com/office/drawing/2014/main" val="20002"/>
                    </a:ext>
                  </a:extLst>
                </a:gridCol>
              </a:tblGrid>
              <a:tr h="518823">
                <a:tc>
                  <a:txBody>
                    <a:bodyPr/>
                    <a:lstStyle/>
                    <a:p>
                      <a:pPr marL="0" lvl="0" indent="0" algn="l" rtl="0">
                        <a:spcBef>
                          <a:spcPts val="0"/>
                        </a:spcBef>
                        <a:spcAft>
                          <a:spcPts val="0"/>
                        </a:spcAft>
                        <a:buNone/>
                      </a:pPr>
                      <a:r>
                        <a:rPr lang="en-US" sz="1200" b="1" dirty="0">
                          <a:solidFill>
                            <a:srgbClr val="FFFFFF"/>
                          </a:solidFill>
                          <a:latin typeface="Red Hat Display"/>
                          <a:ea typeface="Red Hat Display"/>
                          <a:cs typeface="Red Hat Display"/>
                          <a:sym typeface="Red Hat Display"/>
                        </a:rPr>
                        <a:t>Data Type</a:t>
                      </a:r>
                      <a:endParaRPr sz="1200" b="1" dirty="0">
                        <a:solidFill>
                          <a:srgbClr val="FFFFFF"/>
                        </a:solidFill>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lvl="0" indent="0" algn="l" rtl="0">
                        <a:spcBef>
                          <a:spcPts val="0"/>
                        </a:spcBef>
                        <a:spcAft>
                          <a:spcPts val="0"/>
                        </a:spcAft>
                        <a:buNone/>
                      </a:pPr>
                      <a:r>
                        <a:rPr lang="en-US" sz="1200" b="1">
                          <a:solidFill>
                            <a:srgbClr val="FFFFFF"/>
                          </a:solidFill>
                          <a:latin typeface="Red Hat Display"/>
                          <a:ea typeface="Red Hat Display"/>
                          <a:cs typeface="Red Hat Display"/>
                          <a:sym typeface="Red Hat Display"/>
                        </a:rPr>
                        <a:t>Notes</a:t>
                      </a:r>
                      <a:endParaRPr sz="1200" b="1">
                        <a:solidFill>
                          <a:srgbClr val="FFFFFF"/>
                        </a:solidFill>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lvl="0" indent="0" algn="l" rtl="0">
                        <a:spcBef>
                          <a:spcPts val="0"/>
                        </a:spcBef>
                        <a:spcAft>
                          <a:spcPts val="0"/>
                        </a:spcAft>
                        <a:buNone/>
                      </a:pPr>
                      <a:r>
                        <a:rPr lang="en-US" sz="1200" b="1">
                          <a:solidFill>
                            <a:srgbClr val="FFFFFF"/>
                          </a:solidFill>
                          <a:latin typeface="Red Hat Display"/>
                          <a:ea typeface="Red Hat Display"/>
                          <a:cs typeface="Red Hat Display"/>
                          <a:sym typeface="Red Hat Display"/>
                        </a:rPr>
                        <a:t>Total Initial Quantity</a:t>
                      </a:r>
                      <a:endParaRPr sz="1200" b="1">
                        <a:solidFill>
                          <a:srgbClr val="FFFFFF"/>
                        </a:solidFill>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518591">
                <a:tc>
                  <a:txBody>
                    <a:bodyPr/>
                    <a:lstStyle/>
                    <a:p>
                      <a:pPr marL="0" lvl="0" indent="0" algn="l" rtl="0">
                        <a:spcBef>
                          <a:spcPts val="0"/>
                        </a:spcBef>
                        <a:spcAft>
                          <a:spcPts val="0"/>
                        </a:spcAft>
                        <a:buNone/>
                      </a:pPr>
                      <a:r>
                        <a:rPr lang="en-US" sz="1200">
                          <a:latin typeface="Red Hat Display"/>
                          <a:ea typeface="Red Hat Display"/>
                          <a:cs typeface="Red Hat Display"/>
                          <a:sym typeface="Red Hat Display"/>
                        </a:rPr>
                        <a:t>Person Names</a:t>
                      </a:r>
                      <a:endParaRPr sz="120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200" dirty="0">
                          <a:latin typeface="Red Hat Display"/>
                          <a:ea typeface="Red Hat Display"/>
                          <a:cs typeface="Red Hat Display"/>
                          <a:sym typeface="Red Hat Display"/>
                        </a:rPr>
                        <a:t>Combining First Names and Last Names</a:t>
                      </a:r>
                      <a:endParaRPr sz="1200" dirty="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200" b="1">
                          <a:latin typeface="Red Hat Display"/>
                          <a:ea typeface="Red Hat Display"/>
                          <a:cs typeface="Red Hat Display"/>
                          <a:sym typeface="Red Hat Display"/>
                        </a:rPr>
                        <a:t>100 B +</a:t>
                      </a:r>
                      <a:endParaRPr sz="1200" b="1">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037693">
                <a:tc>
                  <a:txBody>
                    <a:bodyPr/>
                    <a:lstStyle/>
                    <a:p>
                      <a:pPr marL="0" lvl="0" indent="0" algn="l" rtl="0">
                        <a:spcBef>
                          <a:spcPts val="0"/>
                        </a:spcBef>
                        <a:spcAft>
                          <a:spcPts val="0"/>
                        </a:spcAft>
                        <a:buNone/>
                      </a:pPr>
                      <a:r>
                        <a:rPr lang="en-US" sz="1200">
                          <a:latin typeface="Red Hat Display"/>
                          <a:ea typeface="Red Hat Display"/>
                          <a:cs typeface="Red Hat Display"/>
                          <a:sym typeface="Red Hat Display"/>
                        </a:rPr>
                        <a:t>Clinicians or Treating Team (Healthcare)</a:t>
                      </a:r>
                      <a:endParaRPr sz="120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200" i="1" dirty="0">
                          <a:solidFill>
                            <a:schemeClr val="dk1"/>
                          </a:solidFill>
                          <a:latin typeface="Red Hat Display"/>
                          <a:ea typeface="Red Hat Display"/>
                          <a:cs typeface="Red Hat Display"/>
                          <a:sym typeface="Red Hat Display"/>
                        </a:rPr>
                        <a:t>Person Names</a:t>
                      </a:r>
                      <a:endParaRPr sz="1200" i="1" dirty="0">
                        <a:solidFill>
                          <a:schemeClr val="dk1"/>
                        </a:solidFill>
                        <a:latin typeface="Red Hat Display"/>
                        <a:ea typeface="Red Hat Display"/>
                        <a:cs typeface="Red Hat Display"/>
                        <a:sym typeface="Red Hat Display"/>
                      </a:endParaRPr>
                    </a:p>
                    <a:p>
                      <a:pPr marL="0" lvl="0" indent="0" algn="l" rtl="0">
                        <a:spcBef>
                          <a:spcPts val="0"/>
                        </a:spcBef>
                        <a:spcAft>
                          <a:spcPts val="0"/>
                        </a:spcAft>
                        <a:buNone/>
                      </a:pPr>
                      <a:r>
                        <a:rPr lang="en-US" sz="1200" i="1" dirty="0">
                          <a:solidFill>
                            <a:schemeClr val="dk1"/>
                          </a:solidFill>
                          <a:latin typeface="Red Hat Display"/>
                          <a:ea typeface="Red Hat Display"/>
                          <a:cs typeface="Red Hat Display"/>
                          <a:sym typeface="Red Hat Display"/>
                        </a:rPr>
                        <a:t>Person Addresses</a:t>
                      </a:r>
                      <a:endParaRPr sz="1200" i="1" dirty="0">
                        <a:solidFill>
                          <a:schemeClr val="dk1"/>
                        </a:solidFill>
                        <a:latin typeface="Red Hat Display"/>
                        <a:ea typeface="Red Hat Display"/>
                        <a:cs typeface="Red Hat Display"/>
                        <a:sym typeface="Red Hat Display"/>
                      </a:endParaRPr>
                    </a:p>
                    <a:p>
                      <a:pPr marL="0" lvl="0" indent="0" algn="l" rtl="0">
                        <a:spcBef>
                          <a:spcPts val="0"/>
                        </a:spcBef>
                        <a:spcAft>
                          <a:spcPts val="0"/>
                        </a:spcAft>
                        <a:buNone/>
                      </a:pPr>
                      <a:r>
                        <a:rPr lang="en-US" sz="1200" i="1" dirty="0">
                          <a:solidFill>
                            <a:schemeClr val="dk1"/>
                          </a:solidFill>
                          <a:latin typeface="Red Hat Display"/>
                          <a:ea typeface="Red Hat Display"/>
                          <a:cs typeface="Red Hat Display"/>
                          <a:sym typeface="Red Hat Display"/>
                        </a:rPr>
                        <a:t>Phone Numbers - US</a:t>
                      </a:r>
                      <a:endParaRPr sz="1200" i="1" dirty="0">
                        <a:solidFill>
                          <a:schemeClr val="dk1"/>
                        </a:solidFill>
                        <a:latin typeface="Red Hat Display"/>
                        <a:ea typeface="Red Hat Display"/>
                        <a:cs typeface="Red Hat Display"/>
                        <a:sym typeface="Red Hat Display"/>
                      </a:endParaRPr>
                    </a:p>
                    <a:p>
                      <a:pPr marL="0" lvl="0" indent="0" algn="l" rtl="0">
                        <a:spcBef>
                          <a:spcPts val="0"/>
                        </a:spcBef>
                        <a:spcAft>
                          <a:spcPts val="0"/>
                        </a:spcAft>
                        <a:buClr>
                          <a:schemeClr val="dk1"/>
                        </a:buClr>
                        <a:buSzPts val="1100"/>
                        <a:buFont typeface="Arial"/>
                        <a:buNone/>
                      </a:pPr>
                      <a:r>
                        <a:rPr lang="en-US" sz="1200" i="1" dirty="0">
                          <a:solidFill>
                            <a:schemeClr val="dk1"/>
                          </a:solidFill>
                          <a:latin typeface="Red Hat Display"/>
                          <a:ea typeface="Red Hat Display"/>
                          <a:cs typeface="Red Hat Display"/>
                          <a:sym typeface="Red Hat Display"/>
                        </a:rPr>
                        <a:t>User Identities</a:t>
                      </a:r>
                      <a:endParaRPr sz="1200" i="1" dirty="0">
                        <a:solidFill>
                          <a:schemeClr val="dk1"/>
                        </a:solidFill>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200" b="1">
                          <a:latin typeface="Red Hat Display"/>
                          <a:ea typeface="Red Hat Display"/>
                          <a:cs typeface="Red Hat Display"/>
                          <a:sym typeface="Red Hat Display"/>
                        </a:rPr>
                        <a:t>1 T+</a:t>
                      </a:r>
                      <a:endParaRPr sz="1200" b="1">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67506">
                <a:tc>
                  <a:txBody>
                    <a:bodyPr/>
                    <a:lstStyle/>
                    <a:p>
                      <a:pPr marL="0" lvl="0" indent="0" algn="l" rtl="0">
                        <a:spcBef>
                          <a:spcPts val="0"/>
                        </a:spcBef>
                        <a:spcAft>
                          <a:spcPts val="0"/>
                        </a:spcAft>
                        <a:buNone/>
                      </a:pPr>
                      <a:r>
                        <a:rPr lang="en-US" sz="1200">
                          <a:latin typeface="Red Hat Display"/>
                          <a:ea typeface="Red Hat Display"/>
                          <a:cs typeface="Red Hat Display"/>
                          <a:sym typeface="Red Hat Display"/>
                        </a:rPr>
                        <a:t>Person Addresses - US</a:t>
                      </a:r>
                      <a:endParaRPr sz="120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200" dirty="0">
                          <a:latin typeface="Red Hat Display"/>
                          <a:ea typeface="Red Hat Display"/>
                          <a:cs typeface="Red Hat Display"/>
                          <a:sym typeface="Red Hat Display"/>
                        </a:rPr>
                        <a:t>Combining Addresses * Zip Codes - US</a:t>
                      </a:r>
                      <a:endParaRPr sz="1200" dirty="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200" b="1">
                          <a:latin typeface="Red Hat Display"/>
                          <a:ea typeface="Red Hat Display"/>
                          <a:cs typeface="Red Hat Display"/>
                          <a:sym typeface="Red Hat Display"/>
                        </a:rPr>
                        <a:t>1 B 386 M</a:t>
                      </a:r>
                      <a:endParaRPr sz="1200" b="1">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667506">
                <a:tc>
                  <a:txBody>
                    <a:bodyPr/>
                    <a:lstStyle/>
                    <a:p>
                      <a:pPr marL="0" lvl="0" indent="0" algn="l" rtl="0">
                        <a:spcBef>
                          <a:spcPts val="0"/>
                        </a:spcBef>
                        <a:spcAft>
                          <a:spcPts val="0"/>
                        </a:spcAft>
                        <a:buNone/>
                      </a:pPr>
                      <a:r>
                        <a:rPr lang="en-US" sz="1200" dirty="0">
                          <a:latin typeface="Red Hat Display"/>
                          <a:ea typeface="Red Hat Display"/>
                          <a:cs typeface="Red Hat Display"/>
                          <a:sym typeface="Red Hat Display"/>
                        </a:rPr>
                        <a:t>Bank Accounts</a:t>
                      </a:r>
                      <a:endParaRPr sz="1200" dirty="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200" dirty="0">
                          <a:latin typeface="Red Hat Display"/>
                          <a:ea typeface="Red Hat Display"/>
                          <a:cs typeface="Red Hat Display"/>
                          <a:sym typeface="Red Hat Display"/>
                        </a:rPr>
                        <a:t>Combining Bank Routing and Bank Account Numbers</a:t>
                      </a:r>
                      <a:endParaRPr sz="1200" dirty="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200" b="1" dirty="0">
                          <a:latin typeface="Red Hat Display"/>
                          <a:ea typeface="Red Hat Display"/>
                          <a:cs typeface="Red Hat Display"/>
                          <a:sym typeface="Red Hat Display"/>
                        </a:rPr>
                        <a:t>740 M</a:t>
                      </a:r>
                      <a:endParaRPr sz="1200" b="1" dirty="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667506">
                <a:tc>
                  <a:txBody>
                    <a:bodyPr/>
                    <a:lstStyle/>
                    <a:p>
                      <a:pPr marL="0" lvl="0" indent="0" algn="l" rtl="0">
                        <a:spcBef>
                          <a:spcPts val="0"/>
                        </a:spcBef>
                        <a:spcAft>
                          <a:spcPts val="0"/>
                        </a:spcAft>
                        <a:buNone/>
                      </a:pPr>
                      <a:r>
                        <a:rPr lang="en-US" sz="1200">
                          <a:latin typeface="Red Hat Display"/>
                          <a:ea typeface="Red Hat Display"/>
                          <a:cs typeface="Red Hat Display"/>
                          <a:sym typeface="Red Hat Display"/>
                        </a:rPr>
                        <a:t>Phone Numbers -  US</a:t>
                      </a:r>
                      <a:endParaRPr sz="120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200" dirty="0">
                          <a:latin typeface="Red Hat Display"/>
                          <a:ea typeface="Red Hat Display"/>
                          <a:cs typeface="Red Hat Display"/>
                          <a:sym typeface="Red Hat Display"/>
                        </a:rPr>
                        <a:t>Combining Area Codes and Phone Numbers</a:t>
                      </a:r>
                      <a:endParaRPr sz="1200" dirty="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200" b="1" dirty="0">
                          <a:latin typeface="Red Hat Display"/>
                          <a:ea typeface="Red Hat Display"/>
                          <a:cs typeface="Red Hat Display"/>
                          <a:sym typeface="Red Hat Display"/>
                        </a:rPr>
                        <a:t>22 M</a:t>
                      </a:r>
                      <a:endParaRPr sz="1200" b="1" dirty="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02524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8A9A9D-2D27-40E3-8C47-DB899F80E9F7}"/>
              </a:ext>
            </a:extLst>
          </p:cNvPr>
          <p:cNvGrpSpPr/>
          <p:nvPr/>
        </p:nvGrpSpPr>
        <p:grpSpPr>
          <a:xfrm>
            <a:off x="1517476" y="203940"/>
            <a:ext cx="10575331" cy="830997"/>
            <a:chOff x="1529280" y="203941"/>
            <a:chExt cx="10575331" cy="830997"/>
          </a:xfrm>
        </p:grpSpPr>
        <p:sp>
          <p:nvSpPr>
            <p:cNvPr id="5" name="TextBox 4">
              <a:extLst>
                <a:ext uri="{FF2B5EF4-FFF2-40B4-BE49-F238E27FC236}">
                  <a16:creationId xmlns:a16="http://schemas.microsoft.com/office/drawing/2014/main" id="{0CFC0050-3075-4458-804D-3B71AE69114A}"/>
                </a:ext>
              </a:extLst>
            </p:cNvPr>
            <p:cNvSpPr txBox="1"/>
            <p:nvPr/>
          </p:nvSpPr>
          <p:spPr>
            <a:xfrm>
              <a:off x="1529280" y="203941"/>
              <a:ext cx="10575331" cy="830997"/>
            </a:xfrm>
            <a:prstGeom prst="rect">
              <a:avLst/>
            </a:prstGeom>
            <a:noFill/>
          </p:spPr>
          <p:txBody>
            <a:bodyPr wrap="none" rtlCol="0">
              <a:spAutoFit/>
            </a:bodyPr>
            <a:lstStyle>
              <a:defPPr>
                <a:defRPr lang="en-US"/>
              </a:defPPr>
              <a:lvl1pPr>
                <a:defRPr sz="4800" b="0" i="0">
                  <a:solidFill>
                    <a:schemeClr val="accent1"/>
                  </a:solidFill>
                  <a:effectLst/>
                  <a:latin typeface="Arial Black" panose="020B0A04020102020204" pitchFamily="34" charset="0"/>
                </a:defRPr>
              </a:lvl1pPr>
            </a:lstStyle>
            <a:p>
              <a:r>
                <a:rPr lang="en-US" dirty="0">
                  <a:solidFill>
                    <a:schemeClr val="accent2"/>
                  </a:solidFill>
                  <a:latin typeface="Red Hat Display" panose="02010503040201060303" pitchFamily="2" charset="77"/>
                </a:rPr>
                <a:t>Data Tier – Data Structure Possibilities</a:t>
              </a:r>
            </a:p>
          </p:txBody>
        </p:sp>
        <p:cxnSp>
          <p:nvCxnSpPr>
            <p:cNvPr id="4" name="Straight Connector 3">
              <a:extLst>
                <a:ext uri="{FF2B5EF4-FFF2-40B4-BE49-F238E27FC236}">
                  <a16:creationId xmlns:a16="http://schemas.microsoft.com/office/drawing/2014/main" id="{C56D7C7E-972A-4546-9022-F5E423CE9425}"/>
                </a:ext>
              </a:extLst>
            </p:cNvPr>
            <p:cNvCxnSpPr>
              <a:cxnSpLocks/>
            </p:cNvCxnSpPr>
            <p:nvPr/>
          </p:nvCxnSpPr>
          <p:spPr>
            <a:xfrm>
              <a:off x="1737493" y="1022188"/>
              <a:ext cx="1181100" cy="0"/>
            </a:xfrm>
            <a:prstGeom prst="line">
              <a:avLst/>
            </a:prstGeom>
            <a:noFill/>
            <a:ln w="381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 name="Freeform 16">
            <a:extLst>
              <a:ext uri="{FF2B5EF4-FFF2-40B4-BE49-F238E27FC236}">
                <a16:creationId xmlns:a16="http://schemas.microsoft.com/office/drawing/2014/main" id="{62DED30A-2E56-414D-A579-07C98A7CF695}"/>
              </a:ext>
            </a:extLst>
          </p:cNvPr>
          <p:cNvSpPr/>
          <p:nvPr/>
        </p:nvSpPr>
        <p:spPr>
          <a:xfrm flipH="1">
            <a:off x="241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0">
            <a:extLst>
              <a:ext uri="{FF2B5EF4-FFF2-40B4-BE49-F238E27FC236}">
                <a16:creationId xmlns:a16="http://schemas.microsoft.com/office/drawing/2014/main" id="{C7181490-B0F0-406D-B545-A1E6B393856C}"/>
              </a:ext>
            </a:extLst>
          </p:cNvPr>
          <p:cNvGrpSpPr/>
          <p:nvPr/>
        </p:nvGrpSpPr>
        <p:grpSpPr>
          <a:xfrm>
            <a:off x="-386710" y="-373095"/>
            <a:ext cx="1829836" cy="1775895"/>
            <a:chOff x="-386710" y="-373095"/>
            <a:chExt cx="1829836" cy="1775895"/>
          </a:xfrm>
        </p:grpSpPr>
        <p:sp>
          <p:nvSpPr>
            <p:cNvPr id="12" name="Freeform: Shape 11">
              <a:extLst>
                <a:ext uri="{FF2B5EF4-FFF2-40B4-BE49-F238E27FC236}">
                  <a16:creationId xmlns:a16="http://schemas.microsoft.com/office/drawing/2014/main" id="{20CA6048-F66A-4294-82EE-9CB232A24D5D}"/>
                </a:ext>
              </a:extLst>
            </p:cNvPr>
            <p:cNvSpPr/>
            <p:nvPr/>
          </p:nvSpPr>
          <p:spPr>
            <a:xfrm flipH="1">
              <a:off x="92381"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3A19095F-997E-4357-80A5-EA0C58C7DE27}"/>
                </a:ext>
              </a:extLst>
            </p:cNvPr>
            <p:cNvSpPr/>
            <p:nvPr/>
          </p:nvSpPr>
          <p:spPr>
            <a:xfrm flipH="1">
              <a:off x="331740"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06E45BD6-DE6C-4A54-AF5D-1FD96A10F644}"/>
                </a:ext>
              </a:extLst>
            </p:cNvPr>
            <p:cNvSpPr/>
            <p:nvPr/>
          </p:nvSpPr>
          <p:spPr>
            <a:xfrm flipH="1">
              <a:off x="-386710"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3" name="Slide Number Placeholder 2">
            <a:extLst>
              <a:ext uri="{FF2B5EF4-FFF2-40B4-BE49-F238E27FC236}">
                <a16:creationId xmlns:a16="http://schemas.microsoft.com/office/drawing/2014/main" id="{D535DBBD-898D-4758-46C1-C51ED529B05E}"/>
              </a:ext>
            </a:extLst>
          </p:cNvPr>
          <p:cNvSpPr>
            <a:spLocks noGrp="1"/>
          </p:cNvSpPr>
          <p:nvPr>
            <p:ph type="sldNum" sz="quarter" idx="12"/>
          </p:nvPr>
        </p:nvSpPr>
        <p:spPr/>
        <p:txBody>
          <a:bodyPr/>
          <a:lstStyle/>
          <a:p>
            <a:fld id="{13977CFE-518C-4DE5-A6A8-72B8FCA09D3F}" type="slidenum">
              <a:rPr lang="en-US" smtClean="0"/>
              <a:t>16</a:t>
            </a:fld>
            <a:endParaRPr lang="en-US"/>
          </a:p>
        </p:txBody>
      </p:sp>
      <p:graphicFrame>
        <p:nvGraphicFramePr>
          <p:cNvPr id="6" name="Google Shape;953;p64">
            <a:extLst>
              <a:ext uri="{FF2B5EF4-FFF2-40B4-BE49-F238E27FC236}">
                <a16:creationId xmlns:a16="http://schemas.microsoft.com/office/drawing/2014/main" id="{2A47AC86-C902-BBB0-EF93-24A8E2E76C00}"/>
              </a:ext>
            </a:extLst>
          </p:cNvPr>
          <p:cNvGraphicFramePr/>
          <p:nvPr>
            <p:extLst>
              <p:ext uri="{D42A27DB-BD31-4B8C-83A1-F6EECF244321}">
                <p14:modId xmlns:p14="http://schemas.microsoft.com/office/powerpoint/2010/main" val="1251419660"/>
              </p:ext>
            </p:extLst>
          </p:nvPr>
        </p:nvGraphicFramePr>
        <p:xfrm>
          <a:off x="1500809" y="1423708"/>
          <a:ext cx="9591261" cy="3476283"/>
        </p:xfrm>
        <a:graphic>
          <a:graphicData uri="http://schemas.openxmlformats.org/drawingml/2006/table">
            <a:tbl>
              <a:tblPr>
                <a:noFill/>
              </a:tblPr>
              <a:tblGrid>
                <a:gridCol w="1930296">
                  <a:extLst>
                    <a:ext uri="{9D8B030D-6E8A-4147-A177-3AD203B41FA5}">
                      <a16:colId xmlns:a16="http://schemas.microsoft.com/office/drawing/2014/main" val="20000"/>
                    </a:ext>
                  </a:extLst>
                </a:gridCol>
                <a:gridCol w="5622956">
                  <a:extLst>
                    <a:ext uri="{9D8B030D-6E8A-4147-A177-3AD203B41FA5}">
                      <a16:colId xmlns:a16="http://schemas.microsoft.com/office/drawing/2014/main" val="20001"/>
                    </a:ext>
                  </a:extLst>
                </a:gridCol>
                <a:gridCol w="2038009">
                  <a:extLst>
                    <a:ext uri="{9D8B030D-6E8A-4147-A177-3AD203B41FA5}">
                      <a16:colId xmlns:a16="http://schemas.microsoft.com/office/drawing/2014/main" val="20002"/>
                    </a:ext>
                  </a:extLst>
                </a:gridCol>
              </a:tblGrid>
              <a:tr h="764360">
                <a:tc>
                  <a:txBody>
                    <a:bodyPr/>
                    <a:lstStyle/>
                    <a:p>
                      <a:pPr marL="0" lvl="0" indent="0" algn="l" rtl="0">
                        <a:spcBef>
                          <a:spcPts val="0"/>
                        </a:spcBef>
                        <a:spcAft>
                          <a:spcPts val="0"/>
                        </a:spcAft>
                        <a:buNone/>
                      </a:pPr>
                      <a:r>
                        <a:rPr lang="en-US" sz="1200" b="1" dirty="0">
                          <a:solidFill>
                            <a:srgbClr val="FFFFFF"/>
                          </a:solidFill>
                          <a:latin typeface="Red Hat Display"/>
                          <a:ea typeface="Red Hat Display"/>
                          <a:cs typeface="Red Hat Display"/>
                          <a:sym typeface="Red Hat Display"/>
                        </a:rPr>
                        <a:t>Data Type</a:t>
                      </a:r>
                      <a:endParaRPr sz="1200" b="1" dirty="0">
                        <a:solidFill>
                          <a:srgbClr val="FFFFFF"/>
                        </a:solidFill>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lvl="0" indent="0" algn="l" rtl="0">
                        <a:spcBef>
                          <a:spcPts val="0"/>
                        </a:spcBef>
                        <a:spcAft>
                          <a:spcPts val="0"/>
                        </a:spcAft>
                        <a:buNone/>
                      </a:pPr>
                      <a:r>
                        <a:rPr lang="en-US" sz="1200" b="1" dirty="0">
                          <a:solidFill>
                            <a:srgbClr val="FFFFFF"/>
                          </a:solidFill>
                          <a:latin typeface="Red Hat Display"/>
                          <a:ea typeface="Red Hat Display"/>
                          <a:cs typeface="Red Hat Display"/>
                          <a:sym typeface="Red Hat Display"/>
                        </a:rPr>
                        <a:t>Notes</a:t>
                      </a:r>
                      <a:endParaRPr sz="1200" b="1" dirty="0">
                        <a:solidFill>
                          <a:srgbClr val="FFFFFF"/>
                        </a:solidFill>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lvl="0" indent="0" algn="l" rtl="0">
                        <a:spcBef>
                          <a:spcPts val="0"/>
                        </a:spcBef>
                        <a:spcAft>
                          <a:spcPts val="0"/>
                        </a:spcAft>
                        <a:buNone/>
                      </a:pPr>
                      <a:r>
                        <a:rPr lang="en-US" sz="1200" b="1">
                          <a:solidFill>
                            <a:srgbClr val="FFFFFF"/>
                          </a:solidFill>
                          <a:latin typeface="Red Hat Display"/>
                          <a:ea typeface="Red Hat Display"/>
                          <a:cs typeface="Red Hat Display"/>
                          <a:sym typeface="Red Hat Display"/>
                        </a:rPr>
                        <a:t>Total Initial Quantity</a:t>
                      </a:r>
                      <a:endParaRPr sz="1200" b="1">
                        <a:solidFill>
                          <a:srgbClr val="FFFFFF"/>
                        </a:solidFill>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659969">
                <a:tc>
                  <a:txBody>
                    <a:bodyPr/>
                    <a:lstStyle/>
                    <a:p>
                      <a:pPr marL="0" lvl="0" indent="0" algn="l" rtl="0">
                        <a:spcBef>
                          <a:spcPts val="0"/>
                        </a:spcBef>
                        <a:spcAft>
                          <a:spcPts val="0"/>
                        </a:spcAft>
                        <a:buNone/>
                      </a:pPr>
                      <a:r>
                        <a:rPr lang="en-US" sz="1200" dirty="0">
                          <a:latin typeface="Red Hat Display"/>
                          <a:ea typeface="Red Hat Display"/>
                          <a:cs typeface="Red Hat Display"/>
                          <a:sym typeface="Red Hat Display"/>
                        </a:rPr>
                        <a:t>Person Demographics</a:t>
                      </a:r>
                      <a:endParaRPr sz="1200" dirty="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200" i="1" dirty="0">
                          <a:latin typeface="Red Hat Display"/>
                          <a:ea typeface="Red Hat Display"/>
                          <a:cs typeface="Red Hat Display"/>
                          <a:sym typeface="Red Hat Display"/>
                        </a:rPr>
                        <a:t>Person Names</a:t>
                      </a:r>
                      <a:r>
                        <a:rPr lang="en-US" sz="1200" dirty="0">
                          <a:latin typeface="Red Hat Display"/>
                          <a:ea typeface="Red Hat Display"/>
                          <a:cs typeface="Red Hat Display"/>
                          <a:sym typeface="Red Hat Display"/>
                        </a:rPr>
                        <a:t> * </a:t>
                      </a:r>
                      <a:r>
                        <a:rPr lang="en-US" sz="1200" i="1" dirty="0">
                          <a:latin typeface="Red Hat Display"/>
                          <a:ea typeface="Red Hat Display"/>
                          <a:cs typeface="Red Hat Display"/>
                          <a:sym typeface="Red Hat Display"/>
                        </a:rPr>
                        <a:t>Person Addresses</a:t>
                      </a:r>
                      <a:r>
                        <a:rPr lang="en-US" sz="1200" dirty="0">
                          <a:latin typeface="Red Hat Display"/>
                          <a:ea typeface="Red Hat Display"/>
                          <a:cs typeface="Red Hat Display"/>
                          <a:sym typeface="Red Hat Display"/>
                        </a:rPr>
                        <a:t> * DLN * SSN</a:t>
                      </a:r>
                      <a:endParaRPr sz="1200" dirty="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200" b="1">
                          <a:latin typeface="Red Hat Display"/>
                          <a:ea typeface="Red Hat Display"/>
                          <a:cs typeface="Red Hat Display"/>
                          <a:sym typeface="Red Hat Display"/>
                        </a:rPr>
                        <a:t>1 T+</a:t>
                      </a:r>
                      <a:endParaRPr sz="1200" b="1">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025977">
                <a:tc>
                  <a:txBody>
                    <a:bodyPr/>
                    <a:lstStyle/>
                    <a:p>
                      <a:pPr marL="0" lvl="0" indent="0" algn="l" rtl="0">
                        <a:spcBef>
                          <a:spcPts val="0"/>
                        </a:spcBef>
                        <a:spcAft>
                          <a:spcPts val="0"/>
                        </a:spcAft>
                        <a:buNone/>
                      </a:pPr>
                      <a:r>
                        <a:rPr lang="en-US" sz="1200" dirty="0">
                          <a:latin typeface="Red Hat Display"/>
                          <a:ea typeface="Red Hat Display"/>
                          <a:cs typeface="Red Hat Display"/>
                          <a:sym typeface="Red Hat Display"/>
                        </a:rPr>
                        <a:t>Insurance Companies</a:t>
                      </a:r>
                      <a:endParaRPr sz="1200" dirty="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200" dirty="0">
                          <a:solidFill>
                            <a:schemeClr val="dk1"/>
                          </a:solidFill>
                          <a:latin typeface="Red Hat Display"/>
                          <a:ea typeface="Red Hat Display"/>
                          <a:cs typeface="Red Hat Display"/>
                          <a:sym typeface="Red Hat Display"/>
                        </a:rPr>
                        <a:t>Code and Value from Customer Data or Created Data</a:t>
                      </a:r>
                      <a:endParaRPr sz="1200" dirty="0">
                        <a:solidFill>
                          <a:schemeClr val="dk1"/>
                        </a:solidFill>
                        <a:latin typeface="Red Hat Display"/>
                        <a:ea typeface="Red Hat Display"/>
                        <a:cs typeface="Red Hat Display"/>
                        <a:sym typeface="Red Hat Display"/>
                      </a:endParaRPr>
                    </a:p>
                    <a:p>
                      <a:pPr marL="0" lvl="0" indent="0" algn="l" rtl="0">
                        <a:spcBef>
                          <a:spcPts val="0"/>
                        </a:spcBef>
                        <a:spcAft>
                          <a:spcPts val="0"/>
                        </a:spcAft>
                        <a:buNone/>
                      </a:pPr>
                      <a:r>
                        <a:rPr lang="en-US" sz="1200" i="1" dirty="0">
                          <a:solidFill>
                            <a:schemeClr val="dk1"/>
                          </a:solidFill>
                          <a:latin typeface="Red Hat Display"/>
                          <a:ea typeface="Red Hat Display"/>
                          <a:cs typeface="Red Hat Display"/>
                          <a:sym typeface="Red Hat Display"/>
                        </a:rPr>
                        <a:t>Person Addresses</a:t>
                      </a:r>
                      <a:endParaRPr sz="1200" i="1" dirty="0">
                        <a:solidFill>
                          <a:schemeClr val="dk1"/>
                        </a:solidFill>
                        <a:latin typeface="Red Hat Display"/>
                        <a:ea typeface="Red Hat Display"/>
                        <a:cs typeface="Red Hat Display"/>
                        <a:sym typeface="Red Hat Display"/>
                      </a:endParaRPr>
                    </a:p>
                    <a:p>
                      <a:pPr marL="0" lvl="0" indent="0" algn="l" rtl="0">
                        <a:spcBef>
                          <a:spcPts val="0"/>
                        </a:spcBef>
                        <a:spcAft>
                          <a:spcPts val="0"/>
                        </a:spcAft>
                        <a:buNone/>
                      </a:pPr>
                      <a:r>
                        <a:rPr lang="en-US" sz="1200" i="1" dirty="0">
                          <a:solidFill>
                            <a:schemeClr val="dk1"/>
                          </a:solidFill>
                          <a:latin typeface="Red Hat Display"/>
                          <a:ea typeface="Red Hat Display"/>
                          <a:cs typeface="Red Hat Display"/>
                          <a:sym typeface="Red Hat Display"/>
                        </a:rPr>
                        <a:t>Phone Numbers - US</a:t>
                      </a:r>
                      <a:endParaRPr sz="1200" i="1" dirty="0">
                        <a:solidFill>
                          <a:schemeClr val="dk1"/>
                        </a:solidFill>
                        <a:latin typeface="Red Hat Display"/>
                        <a:ea typeface="Red Hat Display"/>
                        <a:cs typeface="Red Hat Display"/>
                        <a:sym typeface="Red Hat Display"/>
                      </a:endParaRPr>
                    </a:p>
                    <a:p>
                      <a:pPr marL="0" lvl="0" indent="0" algn="l" rtl="0">
                        <a:spcBef>
                          <a:spcPts val="0"/>
                        </a:spcBef>
                        <a:spcAft>
                          <a:spcPts val="0"/>
                        </a:spcAft>
                        <a:buNone/>
                      </a:pPr>
                      <a:r>
                        <a:rPr lang="en-US" sz="1200" dirty="0">
                          <a:solidFill>
                            <a:schemeClr val="dk1"/>
                          </a:solidFill>
                          <a:latin typeface="Red Hat Display"/>
                          <a:ea typeface="Red Hat Display"/>
                          <a:cs typeface="Red Hat Display"/>
                          <a:sym typeface="Red Hat Display"/>
                        </a:rPr>
                        <a:t>Contact Name: </a:t>
                      </a:r>
                      <a:r>
                        <a:rPr lang="en-US" sz="1200" i="1" dirty="0">
                          <a:solidFill>
                            <a:schemeClr val="dk1"/>
                          </a:solidFill>
                          <a:latin typeface="Red Hat Display"/>
                          <a:ea typeface="Red Hat Display"/>
                          <a:cs typeface="Red Hat Display"/>
                          <a:sym typeface="Red Hat Display"/>
                        </a:rPr>
                        <a:t>Person Names</a:t>
                      </a:r>
                      <a:endParaRPr sz="1200" i="1" dirty="0">
                        <a:solidFill>
                          <a:schemeClr val="dk1"/>
                        </a:solidFill>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200" b="1" dirty="0">
                          <a:latin typeface="Red Hat Display"/>
                          <a:ea typeface="Red Hat Display"/>
                          <a:cs typeface="Red Hat Display"/>
                          <a:sym typeface="Red Hat Display"/>
                        </a:rPr>
                        <a:t>1T +</a:t>
                      </a:r>
                      <a:endParaRPr sz="1200" b="1" dirty="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025977">
                <a:tc>
                  <a:txBody>
                    <a:bodyPr/>
                    <a:lstStyle/>
                    <a:p>
                      <a:pPr marL="0" lvl="0" indent="0" algn="l" rtl="0">
                        <a:spcBef>
                          <a:spcPts val="0"/>
                        </a:spcBef>
                        <a:spcAft>
                          <a:spcPts val="0"/>
                        </a:spcAft>
                        <a:buNone/>
                      </a:pPr>
                      <a:r>
                        <a:rPr lang="en-US" sz="1200" dirty="0">
                          <a:latin typeface="Red Hat Display"/>
                          <a:ea typeface="Red Hat Display"/>
                          <a:cs typeface="Red Hat Display"/>
                          <a:sym typeface="Red Hat Display"/>
                        </a:rPr>
                        <a:t>Clinicians or Treating Team (Healthcare)</a:t>
                      </a:r>
                      <a:endParaRPr sz="1200" dirty="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200" i="1" dirty="0">
                          <a:solidFill>
                            <a:schemeClr val="dk1"/>
                          </a:solidFill>
                          <a:latin typeface="Red Hat Display"/>
                          <a:ea typeface="Red Hat Display"/>
                          <a:cs typeface="Red Hat Display"/>
                          <a:sym typeface="Red Hat Display"/>
                        </a:rPr>
                        <a:t>Person Names</a:t>
                      </a:r>
                      <a:endParaRPr sz="1200" i="1" dirty="0">
                        <a:solidFill>
                          <a:schemeClr val="dk1"/>
                        </a:solidFill>
                        <a:latin typeface="Red Hat Display"/>
                        <a:ea typeface="Red Hat Display"/>
                        <a:cs typeface="Red Hat Display"/>
                        <a:sym typeface="Red Hat Display"/>
                      </a:endParaRPr>
                    </a:p>
                    <a:p>
                      <a:pPr marL="0" lvl="0" indent="0" algn="l" rtl="0">
                        <a:spcBef>
                          <a:spcPts val="0"/>
                        </a:spcBef>
                        <a:spcAft>
                          <a:spcPts val="0"/>
                        </a:spcAft>
                        <a:buNone/>
                      </a:pPr>
                      <a:r>
                        <a:rPr lang="en-US" sz="1200" i="1" dirty="0">
                          <a:solidFill>
                            <a:schemeClr val="dk1"/>
                          </a:solidFill>
                          <a:latin typeface="Red Hat Display"/>
                          <a:ea typeface="Red Hat Display"/>
                          <a:cs typeface="Red Hat Display"/>
                          <a:sym typeface="Red Hat Display"/>
                        </a:rPr>
                        <a:t>Person Addresses</a:t>
                      </a:r>
                      <a:endParaRPr sz="1200" i="1" dirty="0">
                        <a:solidFill>
                          <a:schemeClr val="dk1"/>
                        </a:solidFill>
                        <a:latin typeface="Red Hat Display"/>
                        <a:ea typeface="Red Hat Display"/>
                        <a:cs typeface="Red Hat Display"/>
                        <a:sym typeface="Red Hat Display"/>
                      </a:endParaRPr>
                    </a:p>
                    <a:p>
                      <a:pPr marL="0" lvl="0" indent="0" algn="l" rtl="0">
                        <a:spcBef>
                          <a:spcPts val="0"/>
                        </a:spcBef>
                        <a:spcAft>
                          <a:spcPts val="0"/>
                        </a:spcAft>
                        <a:buNone/>
                      </a:pPr>
                      <a:r>
                        <a:rPr lang="en-US" sz="1200" i="1" dirty="0">
                          <a:solidFill>
                            <a:schemeClr val="dk1"/>
                          </a:solidFill>
                          <a:latin typeface="Red Hat Display"/>
                          <a:ea typeface="Red Hat Display"/>
                          <a:cs typeface="Red Hat Display"/>
                          <a:sym typeface="Red Hat Display"/>
                        </a:rPr>
                        <a:t>Phone Numbers - US</a:t>
                      </a:r>
                      <a:endParaRPr sz="1200" i="1" dirty="0">
                        <a:solidFill>
                          <a:schemeClr val="dk1"/>
                        </a:solidFill>
                        <a:latin typeface="Red Hat Display"/>
                        <a:ea typeface="Red Hat Display"/>
                        <a:cs typeface="Red Hat Display"/>
                        <a:sym typeface="Red Hat Display"/>
                      </a:endParaRPr>
                    </a:p>
                    <a:p>
                      <a:pPr marL="0" lvl="0" indent="0" algn="l" rtl="0">
                        <a:spcBef>
                          <a:spcPts val="0"/>
                        </a:spcBef>
                        <a:spcAft>
                          <a:spcPts val="0"/>
                        </a:spcAft>
                        <a:buNone/>
                      </a:pPr>
                      <a:r>
                        <a:rPr lang="en-US" sz="1200" i="1" dirty="0">
                          <a:solidFill>
                            <a:schemeClr val="dk1"/>
                          </a:solidFill>
                          <a:latin typeface="Red Hat Display"/>
                          <a:ea typeface="Red Hat Display"/>
                          <a:cs typeface="Red Hat Display"/>
                          <a:sym typeface="Red Hat Display"/>
                        </a:rPr>
                        <a:t>User Identities</a:t>
                      </a:r>
                      <a:endParaRPr sz="1200" i="1" dirty="0">
                        <a:solidFill>
                          <a:schemeClr val="dk1"/>
                        </a:solidFill>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200" b="1" dirty="0">
                          <a:latin typeface="Red Hat Display"/>
                          <a:ea typeface="Red Hat Display"/>
                          <a:cs typeface="Red Hat Display"/>
                          <a:sym typeface="Red Hat Display"/>
                        </a:rPr>
                        <a:t>1 T+</a:t>
                      </a:r>
                      <a:endParaRPr sz="1200" b="1" dirty="0">
                        <a:latin typeface="Red Hat Display"/>
                        <a:ea typeface="Red Hat Display"/>
                        <a:cs typeface="Red Hat Display"/>
                        <a:sym typeface="Red Hat Display"/>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91860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63856710-8A20-4616-A7D2-E8C5A2CF44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904" y="165741"/>
            <a:ext cx="7351339" cy="6526519"/>
          </a:xfrm>
          <a:prstGeom prst="rect">
            <a:avLst/>
          </a:prstGeom>
        </p:spPr>
      </p:pic>
      <p:grpSp>
        <p:nvGrpSpPr>
          <p:cNvPr id="8" name="Group 7">
            <a:extLst>
              <a:ext uri="{FF2B5EF4-FFF2-40B4-BE49-F238E27FC236}">
                <a16:creationId xmlns:a16="http://schemas.microsoft.com/office/drawing/2014/main" id="{FFD574D2-4157-44CA-BB72-C32C9E706695}"/>
              </a:ext>
            </a:extLst>
          </p:cNvPr>
          <p:cNvGrpSpPr/>
          <p:nvPr/>
        </p:nvGrpSpPr>
        <p:grpSpPr>
          <a:xfrm>
            <a:off x="5419810" y="2055142"/>
            <a:ext cx="6134100" cy="2193718"/>
            <a:chOff x="5419810" y="1916643"/>
            <a:chExt cx="6134100" cy="2193718"/>
          </a:xfrm>
        </p:grpSpPr>
        <p:grpSp>
          <p:nvGrpSpPr>
            <p:cNvPr id="9" name="Group 8">
              <a:extLst>
                <a:ext uri="{FF2B5EF4-FFF2-40B4-BE49-F238E27FC236}">
                  <a16:creationId xmlns:a16="http://schemas.microsoft.com/office/drawing/2014/main" id="{01E54359-E181-4E78-8DE7-1B44F7366887}"/>
                </a:ext>
              </a:extLst>
            </p:cNvPr>
            <p:cNvGrpSpPr/>
            <p:nvPr/>
          </p:nvGrpSpPr>
          <p:grpSpPr>
            <a:xfrm>
              <a:off x="5419810" y="1916643"/>
              <a:ext cx="6134100" cy="2193718"/>
              <a:chOff x="5419810" y="1916643"/>
              <a:chExt cx="6134100" cy="2193718"/>
            </a:xfrm>
          </p:grpSpPr>
          <p:grpSp>
            <p:nvGrpSpPr>
              <p:cNvPr id="11" name="Group 10">
                <a:extLst>
                  <a:ext uri="{FF2B5EF4-FFF2-40B4-BE49-F238E27FC236}">
                    <a16:creationId xmlns:a16="http://schemas.microsoft.com/office/drawing/2014/main" id="{0D24F9E3-B67B-4219-892F-63DA056B9C9F}"/>
                  </a:ext>
                </a:extLst>
              </p:cNvPr>
              <p:cNvGrpSpPr/>
              <p:nvPr/>
            </p:nvGrpSpPr>
            <p:grpSpPr>
              <a:xfrm>
                <a:off x="5419810" y="1916643"/>
                <a:ext cx="6134100" cy="2193718"/>
                <a:chOff x="300717" y="537886"/>
                <a:chExt cx="6134100" cy="2193718"/>
              </a:xfrm>
            </p:grpSpPr>
            <p:sp>
              <p:nvSpPr>
                <p:cNvPr id="13" name="TextBox 12">
                  <a:extLst>
                    <a:ext uri="{FF2B5EF4-FFF2-40B4-BE49-F238E27FC236}">
                      <a16:creationId xmlns:a16="http://schemas.microsoft.com/office/drawing/2014/main" id="{3B60C859-3092-47AC-9DE2-C28F8819E9C8}"/>
                    </a:ext>
                  </a:extLst>
                </p:cNvPr>
                <p:cNvSpPr txBox="1"/>
                <p:nvPr/>
              </p:nvSpPr>
              <p:spPr>
                <a:xfrm>
                  <a:off x="1457171" y="537886"/>
                  <a:ext cx="4977646" cy="830997"/>
                </a:xfrm>
                <a:prstGeom prst="rect">
                  <a:avLst/>
                </a:prstGeom>
                <a:noFill/>
              </p:spPr>
              <p:txBody>
                <a:bodyPr wrap="none" rtlCol="0" anchor="b">
                  <a:spAutoFit/>
                </a:bodyPr>
                <a:lstStyle/>
                <a:p>
                  <a:pPr algn="r"/>
                  <a:r>
                    <a:rPr lang="en-US" sz="4800" b="0" i="0" dirty="0">
                      <a:solidFill>
                        <a:schemeClr val="accent1"/>
                      </a:solidFill>
                      <a:effectLst/>
                      <a:latin typeface="Red Hat Display" panose="02010503040201060303" pitchFamily="2" charset="77"/>
                    </a:rPr>
                    <a:t>Real World Usage</a:t>
                  </a:r>
                  <a:endParaRPr lang="en-US" sz="4800" dirty="0">
                    <a:solidFill>
                      <a:schemeClr val="accent1"/>
                    </a:solidFill>
                    <a:latin typeface="Red Hat Display" panose="02010503040201060303" pitchFamily="2" charset="77"/>
                  </a:endParaRPr>
                </a:p>
              </p:txBody>
            </p:sp>
            <p:sp>
              <p:nvSpPr>
                <p:cNvPr id="14" name="TextBox 13">
                  <a:extLst>
                    <a:ext uri="{FF2B5EF4-FFF2-40B4-BE49-F238E27FC236}">
                      <a16:creationId xmlns:a16="http://schemas.microsoft.com/office/drawing/2014/main" id="{01CD84DE-B845-4590-86F2-9FC0FDDED073}"/>
                    </a:ext>
                  </a:extLst>
                </p:cNvPr>
                <p:cNvSpPr txBox="1"/>
                <p:nvPr/>
              </p:nvSpPr>
              <p:spPr>
                <a:xfrm>
                  <a:off x="300717" y="1629616"/>
                  <a:ext cx="6134100" cy="461665"/>
                </a:xfrm>
                <a:prstGeom prst="rect">
                  <a:avLst/>
                </a:prstGeom>
                <a:noFill/>
              </p:spPr>
              <p:txBody>
                <a:bodyPr wrap="square">
                  <a:spAutoFit/>
                </a:bodyPr>
                <a:lstStyle/>
                <a:p>
                  <a:pPr algn="r"/>
                  <a:r>
                    <a:rPr lang="en-US" sz="2400" b="1" dirty="0">
                      <a:solidFill>
                        <a:schemeClr val="bg1"/>
                      </a:solidFill>
                      <a:latin typeface="Segoe UI" panose="020B0502040204020203" pitchFamily="34" charset="0"/>
                      <a:ea typeface="Open Sans" panose="020B0606030504020204" pitchFamily="34" charset="0"/>
                      <a:cs typeface="Open Sans" panose="020B0606030504020204" pitchFamily="34" charset="0"/>
                    </a:rPr>
                    <a:t>EDIT SLIDE SUBTITLE HERE</a:t>
                  </a:r>
                </a:p>
              </p:txBody>
            </p:sp>
            <p:sp>
              <p:nvSpPr>
                <p:cNvPr id="15" name="Subtitle demo text">
                  <a:extLst>
                    <a:ext uri="{FF2B5EF4-FFF2-40B4-BE49-F238E27FC236}">
                      <a16:creationId xmlns:a16="http://schemas.microsoft.com/office/drawing/2014/main" id="{26B0AFDD-EA40-493C-A8F7-C2E63C2AB3CD}"/>
                    </a:ext>
                  </a:extLst>
                </p:cNvPr>
                <p:cNvSpPr/>
                <p:nvPr/>
              </p:nvSpPr>
              <p:spPr>
                <a:xfrm>
                  <a:off x="1852843" y="2352013"/>
                  <a:ext cx="4581974" cy="37959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1pPr>
                  <a:lvl2pPr marL="0" marR="0" indent="2286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2pPr>
                  <a:lvl3pPr marL="0" marR="0" indent="4572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3pPr>
                  <a:lvl4pPr marL="0" marR="0" indent="6858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4pPr>
                  <a:lvl5pPr marL="0" marR="0" indent="9144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5pPr>
                  <a:lvl6pPr marL="0" marR="0" indent="11430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6pPr>
                  <a:lvl7pPr marL="0" marR="0" indent="13716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7pPr>
                  <a:lvl8pPr marL="0" marR="0" indent="16002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8pPr>
                  <a:lvl9pPr marL="0" marR="0" indent="18288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9pPr>
                </a:lstStyle>
                <a:p>
                  <a:pPr algn="r"/>
                  <a:r>
                    <a:rPr lang="en-US" sz="1800" b="0" i="0" dirty="0">
                      <a:solidFill>
                        <a:schemeClr val="tx1">
                          <a:lumMod val="85000"/>
                          <a:lumOff val="15000"/>
                        </a:schemeClr>
                      </a:solidFill>
                      <a:effectLst/>
                      <a:latin typeface="Red Hat Display" panose="02010503040201060303" pitchFamily="2" charset="77"/>
                      <a:cs typeface="Segoe UI" panose="020B0502040204020203" pitchFamily="34" charset="0"/>
                    </a:rPr>
                    <a:t>Implementation </a:t>
                  </a:r>
                  <a:r>
                    <a:rPr lang="en-US" sz="1800" b="0" dirty="0">
                      <a:solidFill>
                        <a:schemeClr val="tx1">
                          <a:lumMod val="85000"/>
                          <a:lumOff val="15000"/>
                        </a:schemeClr>
                      </a:solidFill>
                      <a:latin typeface="Red Hat Display" panose="02010503040201060303" pitchFamily="2" charset="77"/>
                      <a:cs typeface="Segoe UI" panose="020B0502040204020203" pitchFamily="34" charset="0"/>
                    </a:rPr>
                    <a:t>focused enabler</a:t>
                  </a:r>
                  <a:r>
                    <a:rPr lang="en-US" sz="1800" b="0" i="0" dirty="0">
                      <a:solidFill>
                        <a:schemeClr val="tx1">
                          <a:lumMod val="85000"/>
                          <a:lumOff val="15000"/>
                        </a:schemeClr>
                      </a:solidFill>
                      <a:effectLst/>
                      <a:latin typeface="Red Hat Display" panose="02010503040201060303" pitchFamily="2" charset="77"/>
                      <a:cs typeface="Segoe UI" panose="020B0502040204020203" pitchFamily="34" charset="0"/>
                    </a:rPr>
                    <a:t>.</a:t>
                  </a:r>
                  <a:endParaRPr lang="en-US" sz="1800" dirty="0">
                    <a:solidFill>
                      <a:schemeClr val="tx1">
                        <a:lumMod val="85000"/>
                        <a:lumOff val="15000"/>
                      </a:schemeClr>
                    </a:solidFill>
                    <a:latin typeface="Red Hat Display" panose="02010503040201060303" pitchFamily="2" charset="77"/>
                    <a:cs typeface="Segoe UI" panose="020B0502040204020203" pitchFamily="34" charset="0"/>
                  </a:endParaRPr>
                </a:p>
              </p:txBody>
            </p:sp>
          </p:grpSp>
          <p:cxnSp>
            <p:nvCxnSpPr>
              <p:cNvPr id="12" name="Straight Connector 11">
                <a:extLst>
                  <a:ext uri="{FF2B5EF4-FFF2-40B4-BE49-F238E27FC236}">
                    <a16:creationId xmlns:a16="http://schemas.microsoft.com/office/drawing/2014/main" id="{3696ADE3-F405-48A2-8A3F-582BB7C0F453}"/>
                  </a:ext>
                </a:extLst>
              </p:cNvPr>
              <p:cNvCxnSpPr>
                <a:cxnSpLocks/>
              </p:cNvCxnSpPr>
              <p:nvPr/>
            </p:nvCxnSpPr>
            <p:spPr>
              <a:xfrm>
                <a:off x="10219027" y="2788817"/>
                <a:ext cx="1181100" cy="0"/>
              </a:xfrm>
              <a:prstGeom prst="line">
                <a:avLst/>
              </a:prstGeom>
              <a:noFill/>
              <a:ln w="38100"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 name="TextBox 9">
              <a:extLst>
                <a:ext uri="{FF2B5EF4-FFF2-40B4-BE49-F238E27FC236}">
                  <a16:creationId xmlns:a16="http://schemas.microsoft.com/office/drawing/2014/main" id="{381B39CC-75CF-4BC5-9E3A-01B4E4632DE0}"/>
                </a:ext>
              </a:extLst>
            </p:cNvPr>
            <p:cNvSpPr txBox="1"/>
            <p:nvPr/>
          </p:nvSpPr>
          <p:spPr>
            <a:xfrm>
              <a:off x="5419810" y="3008372"/>
              <a:ext cx="6134100" cy="461665"/>
            </a:xfrm>
            <a:prstGeom prst="rect">
              <a:avLst/>
            </a:prstGeom>
            <a:noFill/>
          </p:spPr>
          <p:txBody>
            <a:bodyPr wrap="square">
              <a:spAutoFit/>
            </a:bodyPr>
            <a:lstStyle/>
            <a:p>
              <a:pPr algn="r"/>
              <a:r>
                <a:rPr lang="en-US" sz="2400" b="1" dirty="0">
                  <a:solidFill>
                    <a:schemeClr val="tx1">
                      <a:lumMod val="95000"/>
                      <a:lumOff val="5000"/>
                    </a:schemeClr>
                  </a:solidFill>
                  <a:latin typeface="Red Hat Display" panose="02010503040201060303" pitchFamily="2" charset="77"/>
                  <a:ea typeface="Open Sans" panose="020B0606030504020204" pitchFamily="34" charset="0"/>
                  <a:cs typeface="Open Sans" panose="020B0606030504020204" pitchFamily="34" charset="0"/>
                </a:rPr>
                <a:t>How To Use It</a:t>
              </a:r>
            </a:p>
          </p:txBody>
        </p:sp>
      </p:grpSp>
      <p:sp>
        <p:nvSpPr>
          <p:cNvPr id="16" name="Freeform 16">
            <a:extLst>
              <a:ext uri="{FF2B5EF4-FFF2-40B4-BE49-F238E27FC236}">
                <a16:creationId xmlns:a16="http://schemas.microsoft.com/office/drawing/2014/main" id="{7707E450-C344-4ED4-9D67-29A8561192E2}"/>
              </a:ext>
            </a:extLst>
          </p:cNvPr>
          <p:cNvSpPr/>
          <p:nvPr/>
        </p:nvSpPr>
        <p:spPr>
          <a:xfrm>
            <a:off x="10528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37CDB2C2-D375-4911-A1D5-B7FA4D2A0238}"/>
              </a:ext>
            </a:extLst>
          </p:cNvPr>
          <p:cNvGrpSpPr/>
          <p:nvPr/>
        </p:nvGrpSpPr>
        <p:grpSpPr>
          <a:xfrm>
            <a:off x="10748874" y="-373095"/>
            <a:ext cx="1829836" cy="1775895"/>
            <a:chOff x="10748874" y="-373095"/>
            <a:chExt cx="1829836" cy="1775895"/>
          </a:xfrm>
        </p:grpSpPr>
        <p:sp>
          <p:nvSpPr>
            <p:cNvPr id="24" name="Freeform: Shape 23">
              <a:extLst>
                <a:ext uri="{FF2B5EF4-FFF2-40B4-BE49-F238E27FC236}">
                  <a16:creationId xmlns:a16="http://schemas.microsoft.com/office/drawing/2014/main" id="{162A06F8-EF12-49AD-8513-EAE63B0C97E2}"/>
                </a:ext>
              </a:extLst>
            </p:cNvPr>
            <p:cNvSpPr/>
            <p:nvPr/>
          </p:nvSpPr>
          <p:spPr>
            <a:xfrm>
              <a:off x="10748874"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154EB03-091E-4265-A005-C4E55DCA529F}"/>
                </a:ext>
              </a:extLst>
            </p:cNvPr>
            <p:cNvSpPr/>
            <p:nvPr/>
          </p:nvSpPr>
          <p:spPr>
            <a:xfrm>
              <a:off x="10988232"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68256D8-5E3F-4FC3-9EBF-ADDA037BE275}"/>
                </a:ext>
              </a:extLst>
            </p:cNvPr>
            <p:cNvSpPr/>
            <p:nvPr/>
          </p:nvSpPr>
          <p:spPr>
            <a:xfrm>
              <a:off x="11141811"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2" name="Slide Number Placeholder 1">
            <a:extLst>
              <a:ext uri="{FF2B5EF4-FFF2-40B4-BE49-F238E27FC236}">
                <a16:creationId xmlns:a16="http://schemas.microsoft.com/office/drawing/2014/main" id="{3C1CBB60-7294-31A2-3863-4ED735BA3013}"/>
              </a:ext>
            </a:extLst>
          </p:cNvPr>
          <p:cNvSpPr>
            <a:spLocks noGrp="1"/>
          </p:cNvSpPr>
          <p:nvPr>
            <p:ph type="sldNum" sz="quarter" idx="12"/>
          </p:nvPr>
        </p:nvSpPr>
        <p:spPr/>
        <p:txBody>
          <a:bodyPr/>
          <a:lstStyle/>
          <a:p>
            <a:fld id="{13977CFE-518C-4DE5-A6A8-72B8FCA09D3F}" type="slidenum">
              <a:rPr lang="en-US" smtClean="0"/>
              <a:t>17</a:t>
            </a:fld>
            <a:endParaRPr lang="en-US"/>
          </a:p>
        </p:txBody>
      </p:sp>
    </p:spTree>
    <p:extLst>
      <p:ext uri="{BB962C8B-B14F-4D97-AF65-F5344CB8AC3E}">
        <p14:creationId xmlns:p14="http://schemas.microsoft.com/office/powerpoint/2010/main" val="818401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8A9A9D-2D27-40E3-8C47-DB899F80E9F7}"/>
              </a:ext>
            </a:extLst>
          </p:cNvPr>
          <p:cNvGrpSpPr/>
          <p:nvPr/>
        </p:nvGrpSpPr>
        <p:grpSpPr>
          <a:xfrm>
            <a:off x="1517476" y="203940"/>
            <a:ext cx="5711820" cy="830997"/>
            <a:chOff x="1529280" y="203941"/>
            <a:chExt cx="5711820" cy="830997"/>
          </a:xfrm>
        </p:grpSpPr>
        <p:sp>
          <p:nvSpPr>
            <p:cNvPr id="5" name="TextBox 4">
              <a:extLst>
                <a:ext uri="{FF2B5EF4-FFF2-40B4-BE49-F238E27FC236}">
                  <a16:creationId xmlns:a16="http://schemas.microsoft.com/office/drawing/2014/main" id="{0CFC0050-3075-4458-804D-3B71AE69114A}"/>
                </a:ext>
              </a:extLst>
            </p:cNvPr>
            <p:cNvSpPr txBox="1"/>
            <p:nvPr/>
          </p:nvSpPr>
          <p:spPr>
            <a:xfrm>
              <a:off x="1529280" y="203941"/>
              <a:ext cx="5711820" cy="830997"/>
            </a:xfrm>
            <a:prstGeom prst="rect">
              <a:avLst/>
            </a:prstGeom>
            <a:noFill/>
          </p:spPr>
          <p:txBody>
            <a:bodyPr wrap="none" rtlCol="0">
              <a:spAutoFit/>
            </a:bodyPr>
            <a:lstStyle>
              <a:defPPr>
                <a:defRPr lang="en-US"/>
              </a:defPPr>
              <a:lvl1pPr>
                <a:defRPr sz="4800" b="0" i="0">
                  <a:solidFill>
                    <a:schemeClr val="accent1"/>
                  </a:solidFill>
                  <a:effectLst/>
                  <a:latin typeface="Arial Black" panose="020B0A04020102020204" pitchFamily="34" charset="0"/>
                </a:defRPr>
              </a:lvl1pPr>
            </a:lstStyle>
            <a:p>
              <a:r>
                <a:rPr lang="en-US" dirty="0">
                  <a:solidFill>
                    <a:schemeClr val="accent2"/>
                  </a:solidFill>
                  <a:latin typeface="Red Hat Display" panose="02010503040201060303" pitchFamily="2" charset="77"/>
                </a:rPr>
                <a:t>How It is Being Used</a:t>
              </a:r>
            </a:p>
          </p:txBody>
        </p:sp>
        <p:cxnSp>
          <p:nvCxnSpPr>
            <p:cNvPr id="4" name="Straight Connector 3">
              <a:extLst>
                <a:ext uri="{FF2B5EF4-FFF2-40B4-BE49-F238E27FC236}">
                  <a16:creationId xmlns:a16="http://schemas.microsoft.com/office/drawing/2014/main" id="{C56D7C7E-972A-4546-9022-F5E423CE9425}"/>
                </a:ext>
              </a:extLst>
            </p:cNvPr>
            <p:cNvCxnSpPr>
              <a:cxnSpLocks/>
            </p:cNvCxnSpPr>
            <p:nvPr/>
          </p:nvCxnSpPr>
          <p:spPr>
            <a:xfrm>
              <a:off x="1737493" y="1022188"/>
              <a:ext cx="1181100" cy="0"/>
            </a:xfrm>
            <a:prstGeom prst="line">
              <a:avLst/>
            </a:prstGeom>
            <a:noFill/>
            <a:ln w="381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 name="Freeform 16">
            <a:extLst>
              <a:ext uri="{FF2B5EF4-FFF2-40B4-BE49-F238E27FC236}">
                <a16:creationId xmlns:a16="http://schemas.microsoft.com/office/drawing/2014/main" id="{62DED30A-2E56-414D-A579-07C98A7CF695}"/>
              </a:ext>
            </a:extLst>
          </p:cNvPr>
          <p:cNvSpPr/>
          <p:nvPr/>
        </p:nvSpPr>
        <p:spPr>
          <a:xfrm flipH="1">
            <a:off x="241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0">
            <a:extLst>
              <a:ext uri="{FF2B5EF4-FFF2-40B4-BE49-F238E27FC236}">
                <a16:creationId xmlns:a16="http://schemas.microsoft.com/office/drawing/2014/main" id="{C7181490-B0F0-406D-B545-A1E6B393856C}"/>
              </a:ext>
            </a:extLst>
          </p:cNvPr>
          <p:cNvGrpSpPr/>
          <p:nvPr/>
        </p:nvGrpSpPr>
        <p:grpSpPr>
          <a:xfrm>
            <a:off x="-386710" y="-373095"/>
            <a:ext cx="1829836" cy="1775895"/>
            <a:chOff x="-386710" y="-373095"/>
            <a:chExt cx="1829836" cy="1775895"/>
          </a:xfrm>
        </p:grpSpPr>
        <p:sp>
          <p:nvSpPr>
            <p:cNvPr id="12" name="Freeform: Shape 11">
              <a:extLst>
                <a:ext uri="{FF2B5EF4-FFF2-40B4-BE49-F238E27FC236}">
                  <a16:creationId xmlns:a16="http://schemas.microsoft.com/office/drawing/2014/main" id="{20CA6048-F66A-4294-82EE-9CB232A24D5D}"/>
                </a:ext>
              </a:extLst>
            </p:cNvPr>
            <p:cNvSpPr/>
            <p:nvPr/>
          </p:nvSpPr>
          <p:spPr>
            <a:xfrm flipH="1">
              <a:off x="92381"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3A19095F-997E-4357-80A5-EA0C58C7DE27}"/>
                </a:ext>
              </a:extLst>
            </p:cNvPr>
            <p:cNvSpPr/>
            <p:nvPr/>
          </p:nvSpPr>
          <p:spPr>
            <a:xfrm flipH="1">
              <a:off x="331740"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06E45BD6-DE6C-4A54-AF5D-1FD96A10F644}"/>
                </a:ext>
              </a:extLst>
            </p:cNvPr>
            <p:cNvSpPr/>
            <p:nvPr/>
          </p:nvSpPr>
          <p:spPr>
            <a:xfrm flipH="1">
              <a:off x="-386710"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15" name="Google Shape;1144;p68">
            <a:extLst>
              <a:ext uri="{FF2B5EF4-FFF2-40B4-BE49-F238E27FC236}">
                <a16:creationId xmlns:a16="http://schemas.microsoft.com/office/drawing/2014/main" id="{C685C7EB-3167-71C9-44C1-0999247D716D}"/>
              </a:ext>
            </a:extLst>
          </p:cNvPr>
          <p:cNvSpPr txBox="1"/>
          <p:nvPr/>
        </p:nvSpPr>
        <p:spPr>
          <a:xfrm>
            <a:off x="6788387" y="2165211"/>
            <a:ext cx="5013187" cy="3785621"/>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accent1"/>
              </a:buClr>
              <a:buSzPts val="1200"/>
              <a:buFont typeface="Red Hat Text"/>
              <a:buChar char="-"/>
            </a:pPr>
            <a:r>
              <a:rPr lang="en-US" dirty="0">
                <a:latin typeface="Red Hat Text"/>
                <a:ea typeface="Red Hat Text"/>
                <a:cs typeface="Red Hat Text"/>
                <a:sym typeface="Red Hat Text"/>
              </a:rPr>
              <a:t>Device Simulation</a:t>
            </a:r>
          </a:p>
          <a:p>
            <a:pPr marL="152400" lvl="0" algn="l" rtl="0">
              <a:spcBef>
                <a:spcPts val="0"/>
              </a:spcBef>
              <a:spcAft>
                <a:spcPts val="0"/>
              </a:spcAft>
              <a:buClr>
                <a:schemeClr val="accent1"/>
              </a:buClr>
              <a:buSzPts val="1200"/>
            </a:pPr>
            <a:endParaRPr lang="en-US" dirty="0">
              <a:latin typeface="Red Hat Text"/>
              <a:ea typeface="Red Hat Text"/>
              <a:cs typeface="Red Hat Text"/>
              <a:sym typeface="Red Hat Text"/>
            </a:endParaRPr>
          </a:p>
          <a:p>
            <a:pPr marL="457200" lvl="0" indent="-304800" algn="l" rtl="0">
              <a:spcBef>
                <a:spcPts val="0"/>
              </a:spcBef>
              <a:spcAft>
                <a:spcPts val="0"/>
              </a:spcAft>
              <a:buClr>
                <a:schemeClr val="accent1"/>
              </a:buClr>
              <a:buSzPts val="1200"/>
              <a:buFont typeface="Red Hat Text"/>
              <a:buChar char="-"/>
            </a:pPr>
            <a:r>
              <a:rPr lang="en-US" dirty="0">
                <a:latin typeface="Red Hat Text"/>
                <a:ea typeface="Red Hat Text"/>
                <a:cs typeface="Red Hat Text"/>
                <a:sym typeface="Red Hat Text"/>
              </a:rPr>
              <a:t>Platform Scale demonstrations</a:t>
            </a:r>
          </a:p>
          <a:p>
            <a:pPr marL="457200" lvl="0" indent="-304800" algn="l" rtl="0">
              <a:spcBef>
                <a:spcPts val="0"/>
              </a:spcBef>
              <a:spcAft>
                <a:spcPts val="0"/>
              </a:spcAft>
              <a:buClr>
                <a:schemeClr val="accent1"/>
              </a:buClr>
              <a:buSzPts val="1200"/>
              <a:buFont typeface="Red Hat Text"/>
              <a:buChar char="-"/>
            </a:pPr>
            <a:endParaRPr lang="en-US" dirty="0">
              <a:latin typeface="Red Hat Text"/>
              <a:ea typeface="Red Hat Text"/>
              <a:cs typeface="Red Hat Text"/>
              <a:sym typeface="Red Hat Text"/>
            </a:endParaRPr>
          </a:p>
          <a:p>
            <a:pPr marL="457200" lvl="0" indent="-304800" algn="l" rtl="0">
              <a:spcBef>
                <a:spcPts val="0"/>
              </a:spcBef>
              <a:spcAft>
                <a:spcPts val="0"/>
              </a:spcAft>
              <a:buClr>
                <a:schemeClr val="accent1"/>
              </a:buClr>
              <a:buSzPts val="1200"/>
              <a:buFont typeface="Red Hat Text"/>
              <a:buChar char="-"/>
            </a:pPr>
            <a:r>
              <a:rPr lang="en-US" dirty="0">
                <a:latin typeface="Red Hat Text"/>
                <a:ea typeface="Red Hat Text"/>
                <a:cs typeface="Red Hat Text"/>
                <a:sym typeface="Red Hat Text"/>
              </a:rPr>
              <a:t>Testing</a:t>
            </a:r>
          </a:p>
          <a:p>
            <a:pPr marL="914400" lvl="1" indent="-304800">
              <a:buClr>
                <a:schemeClr val="accent1"/>
              </a:buClr>
              <a:buSzPts val="1200"/>
              <a:buFont typeface="Red Hat Text"/>
              <a:buChar char="-"/>
            </a:pPr>
            <a:r>
              <a:rPr lang="en-US" dirty="0">
                <a:latin typeface="Red Hat Text"/>
                <a:ea typeface="Red Hat Text"/>
                <a:cs typeface="Red Hat Text"/>
                <a:sym typeface="Red Hat Text"/>
              </a:rPr>
              <a:t>Testing platforms</a:t>
            </a:r>
            <a:endParaRPr dirty="0">
              <a:latin typeface="Red Hat Text"/>
              <a:ea typeface="Red Hat Text"/>
              <a:cs typeface="Red Hat Text"/>
              <a:sym typeface="Red Hat Text"/>
            </a:endParaRPr>
          </a:p>
          <a:p>
            <a:pPr marL="914400" lvl="1" indent="-304800" algn="l" rtl="0">
              <a:spcBef>
                <a:spcPts val="0"/>
              </a:spcBef>
              <a:spcAft>
                <a:spcPts val="0"/>
              </a:spcAft>
              <a:buClr>
                <a:schemeClr val="accent1"/>
              </a:buClr>
              <a:buSzPts val="1200"/>
              <a:buFont typeface="Red Hat Text"/>
              <a:buChar char="-"/>
            </a:pPr>
            <a:r>
              <a:rPr lang="en-US" dirty="0">
                <a:latin typeface="Red Hat Text"/>
                <a:ea typeface="Red Hat Text"/>
                <a:cs typeface="Red Hat Text"/>
                <a:sym typeface="Red Hat Text"/>
              </a:rPr>
              <a:t>Development, unit, implementation, and performance testing</a:t>
            </a:r>
          </a:p>
          <a:p>
            <a:pPr marL="914400" lvl="1" indent="-304800" algn="l" rtl="0">
              <a:spcBef>
                <a:spcPts val="0"/>
              </a:spcBef>
              <a:spcAft>
                <a:spcPts val="0"/>
              </a:spcAft>
              <a:buClr>
                <a:schemeClr val="accent1"/>
              </a:buClr>
              <a:buSzPts val="1200"/>
              <a:buFont typeface="Red Hat Text"/>
              <a:buChar char="-"/>
            </a:pPr>
            <a:endParaRPr lang="en-US" dirty="0">
              <a:latin typeface="Red Hat Text"/>
              <a:ea typeface="Red Hat Text"/>
              <a:cs typeface="Red Hat Text"/>
              <a:sym typeface="Red Hat Text"/>
            </a:endParaRPr>
          </a:p>
          <a:p>
            <a:pPr marL="457200" indent="-304800">
              <a:buClr>
                <a:schemeClr val="accent1"/>
              </a:buClr>
              <a:buSzPts val="1200"/>
              <a:buFont typeface="Red Hat Text"/>
              <a:buChar char="-"/>
            </a:pPr>
            <a:r>
              <a:rPr lang="en-US" dirty="0">
                <a:latin typeface="Red Hat Text"/>
                <a:ea typeface="Red Hat Text"/>
                <a:cs typeface="Red Hat Text"/>
                <a:sym typeface="Red Hat Text"/>
              </a:rPr>
              <a:t>Development</a:t>
            </a:r>
          </a:p>
          <a:p>
            <a:pPr marL="914400" lvl="1" indent="-304800">
              <a:buClr>
                <a:schemeClr val="accent1"/>
              </a:buClr>
              <a:buSzPts val="1200"/>
              <a:buFont typeface="Red Hat Text"/>
              <a:buChar char="-"/>
            </a:pPr>
            <a:r>
              <a:rPr lang="en-US" dirty="0">
                <a:latin typeface="Red Hat Text"/>
                <a:ea typeface="Red Hat Text"/>
                <a:cs typeface="Red Hat Text"/>
                <a:sym typeface="Red Hat Text"/>
              </a:rPr>
              <a:t>Data for areas like application, integration, AI, and chatbot development	</a:t>
            </a:r>
            <a:endParaRPr dirty="0">
              <a:latin typeface="Red Hat Text"/>
              <a:ea typeface="Red Hat Text"/>
              <a:cs typeface="Red Hat Text"/>
              <a:sym typeface="Red Hat Text"/>
            </a:endParaRPr>
          </a:p>
        </p:txBody>
      </p:sp>
      <p:sp>
        <p:nvSpPr>
          <p:cNvPr id="3" name="Slide Number Placeholder 2">
            <a:extLst>
              <a:ext uri="{FF2B5EF4-FFF2-40B4-BE49-F238E27FC236}">
                <a16:creationId xmlns:a16="http://schemas.microsoft.com/office/drawing/2014/main" id="{EF4B469A-4517-FA61-DF56-64DB270B1DDF}"/>
              </a:ext>
            </a:extLst>
          </p:cNvPr>
          <p:cNvSpPr>
            <a:spLocks noGrp="1"/>
          </p:cNvSpPr>
          <p:nvPr>
            <p:ph type="sldNum" sz="quarter" idx="12"/>
          </p:nvPr>
        </p:nvSpPr>
        <p:spPr/>
        <p:txBody>
          <a:bodyPr/>
          <a:lstStyle/>
          <a:p>
            <a:fld id="{13977CFE-518C-4DE5-A6A8-72B8FCA09D3F}" type="slidenum">
              <a:rPr lang="en-US" smtClean="0"/>
              <a:t>18</a:t>
            </a:fld>
            <a:endParaRPr lang="en-US"/>
          </a:p>
        </p:txBody>
      </p:sp>
      <p:pic>
        <p:nvPicPr>
          <p:cNvPr id="6" name="Google Shape;786;p53">
            <a:extLst>
              <a:ext uri="{FF2B5EF4-FFF2-40B4-BE49-F238E27FC236}">
                <a16:creationId xmlns:a16="http://schemas.microsoft.com/office/drawing/2014/main" id="{FEEE57C9-B28E-2204-0023-DF12433F976B}"/>
              </a:ext>
            </a:extLst>
          </p:cNvPr>
          <p:cNvPicPr preferRelativeResize="0"/>
          <p:nvPr/>
        </p:nvPicPr>
        <p:blipFill>
          <a:blip r:embed="rId2">
            <a:alphaModFix/>
          </a:blip>
          <a:stretch>
            <a:fillRect/>
          </a:stretch>
        </p:blipFill>
        <p:spPr>
          <a:xfrm>
            <a:off x="1050189" y="1981689"/>
            <a:ext cx="5122864" cy="4496513"/>
          </a:xfrm>
          <a:prstGeom prst="rect">
            <a:avLst/>
          </a:prstGeom>
          <a:noFill/>
          <a:ln>
            <a:noFill/>
          </a:ln>
        </p:spPr>
      </p:pic>
      <p:sp>
        <p:nvSpPr>
          <p:cNvPr id="7" name="TextBox 6">
            <a:extLst>
              <a:ext uri="{FF2B5EF4-FFF2-40B4-BE49-F238E27FC236}">
                <a16:creationId xmlns:a16="http://schemas.microsoft.com/office/drawing/2014/main" id="{B29EDD52-1E72-2B35-BD1E-D0995AB88DBA}"/>
              </a:ext>
            </a:extLst>
          </p:cNvPr>
          <p:cNvSpPr txBox="1"/>
          <p:nvPr/>
        </p:nvSpPr>
        <p:spPr>
          <a:xfrm>
            <a:off x="1736473" y="1245711"/>
            <a:ext cx="8719054" cy="461665"/>
          </a:xfrm>
          <a:prstGeom prst="rect">
            <a:avLst/>
          </a:prstGeom>
          <a:noFill/>
        </p:spPr>
        <p:txBody>
          <a:bodyPr wrap="none" rtlCol="0">
            <a:spAutoFit/>
          </a:bodyPr>
          <a:lstStyle/>
          <a:p>
            <a:r>
              <a:rPr lang="en-US" sz="2400" dirty="0">
                <a:latin typeface="Red Hat Display" panose="02010503040201060303" pitchFamily="2" charset="77"/>
              </a:rPr>
              <a:t>Use our </a:t>
            </a:r>
            <a:r>
              <a:rPr lang="en-US" sz="2400" dirty="0">
                <a:latin typeface="Red Hat Display" panose="02010503040201060303" pitchFamily="2" charset="77"/>
                <a:hlinkClick r:id="rId3"/>
              </a:rPr>
              <a:t>Postman Collection</a:t>
            </a:r>
            <a:r>
              <a:rPr lang="en-US" sz="2400" dirty="0">
                <a:latin typeface="Red Hat Display" panose="02010503040201060303" pitchFamily="2" charset="77"/>
              </a:rPr>
              <a:t> to explore the platform’s potential </a:t>
            </a:r>
          </a:p>
        </p:txBody>
      </p:sp>
    </p:spTree>
    <p:extLst>
      <p:ext uri="{BB962C8B-B14F-4D97-AF65-F5344CB8AC3E}">
        <p14:creationId xmlns:p14="http://schemas.microsoft.com/office/powerpoint/2010/main" val="9455200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8A9A9D-2D27-40E3-8C47-DB899F80E9F7}"/>
              </a:ext>
            </a:extLst>
          </p:cNvPr>
          <p:cNvGrpSpPr/>
          <p:nvPr/>
        </p:nvGrpSpPr>
        <p:grpSpPr>
          <a:xfrm>
            <a:off x="1517476" y="203940"/>
            <a:ext cx="8812028" cy="830997"/>
            <a:chOff x="1529280" y="203941"/>
            <a:chExt cx="8812028" cy="830997"/>
          </a:xfrm>
        </p:grpSpPr>
        <p:sp>
          <p:nvSpPr>
            <p:cNvPr id="5" name="TextBox 4">
              <a:extLst>
                <a:ext uri="{FF2B5EF4-FFF2-40B4-BE49-F238E27FC236}">
                  <a16:creationId xmlns:a16="http://schemas.microsoft.com/office/drawing/2014/main" id="{0CFC0050-3075-4458-804D-3B71AE69114A}"/>
                </a:ext>
              </a:extLst>
            </p:cNvPr>
            <p:cNvSpPr txBox="1"/>
            <p:nvPr/>
          </p:nvSpPr>
          <p:spPr>
            <a:xfrm>
              <a:off x="1529280" y="203941"/>
              <a:ext cx="8812028" cy="830997"/>
            </a:xfrm>
            <a:prstGeom prst="rect">
              <a:avLst/>
            </a:prstGeom>
            <a:noFill/>
          </p:spPr>
          <p:txBody>
            <a:bodyPr wrap="none" rtlCol="0">
              <a:spAutoFit/>
            </a:bodyPr>
            <a:lstStyle>
              <a:defPPr>
                <a:defRPr lang="en-US"/>
              </a:defPPr>
              <a:lvl1pPr>
                <a:defRPr sz="4800" b="0" i="0">
                  <a:solidFill>
                    <a:schemeClr val="accent1"/>
                  </a:solidFill>
                  <a:effectLst/>
                  <a:latin typeface="Arial Black" panose="020B0A04020102020204" pitchFamily="34" charset="0"/>
                </a:defRPr>
              </a:lvl1pPr>
            </a:lstStyle>
            <a:p>
              <a:r>
                <a:rPr lang="en-US" dirty="0">
                  <a:solidFill>
                    <a:schemeClr val="accent2"/>
                  </a:solidFill>
                  <a:latin typeface="Red Hat Display" panose="02010503040201060303" pitchFamily="2" charset="77"/>
                </a:rPr>
                <a:t>Common Use Cases Supported</a:t>
              </a:r>
            </a:p>
          </p:txBody>
        </p:sp>
        <p:cxnSp>
          <p:nvCxnSpPr>
            <p:cNvPr id="4" name="Straight Connector 3">
              <a:extLst>
                <a:ext uri="{FF2B5EF4-FFF2-40B4-BE49-F238E27FC236}">
                  <a16:creationId xmlns:a16="http://schemas.microsoft.com/office/drawing/2014/main" id="{C56D7C7E-972A-4546-9022-F5E423CE9425}"/>
                </a:ext>
              </a:extLst>
            </p:cNvPr>
            <p:cNvCxnSpPr>
              <a:cxnSpLocks/>
            </p:cNvCxnSpPr>
            <p:nvPr/>
          </p:nvCxnSpPr>
          <p:spPr>
            <a:xfrm>
              <a:off x="1737493" y="1022188"/>
              <a:ext cx="1181100" cy="0"/>
            </a:xfrm>
            <a:prstGeom prst="line">
              <a:avLst/>
            </a:prstGeom>
            <a:noFill/>
            <a:ln w="381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 name="Freeform 16">
            <a:extLst>
              <a:ext uri="{FF2B5EF4-FFF2-40B4-BE49-F238E27FC236}">
                <a16:creationId xmlns:a16="http://schemas.microsoft.com/office/drawing/2014/main" id="{62DED30A-2E56-414D-A579-07C98A7CF695}"/>
              </a:ext>
            </a:extLst>
          </p:cNvPr>
          <p:cNvSpPr/>
          <p:nvPr/>
        </p:nvSpPr>
        <p:spPr>
          <a:xfrm flipH="1">
            <a:off x="241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0">
            <a:extLst>
              <a:ext uri="{FF2B5EF4-FFF2-40B4-BE49-F238E27FC236}">
                <a16:creationId xmlns:a16="http://schemas.microsoft.com/office/drawing/2014/main" id="{C7181490-B0F0-406D-B545-A1E6B393856C}"/>
              </a:ext>
            </a:extLst>
          </p:cNvPr>
          <p:cNvGrpSpPr/>
          <p:nvPr/>
        </p:nvGrpSpPr>
        <p:grpSpPr>
          <a:xfrm>
            <a:off x="-386710" y="-373095"/>
            <a:ext cx="1829836" cy="1775895"/>
            <a:chOff x="-386710" y="-373095"/>
            <a:chExt cx="1829836" cy="1775895"/>
          </a:xfrm>
        </p:grpSpPr>
        <p:sp>
          <p:nvSpPr>
            <p:cNvPr id="12" name="Freeform: Shape 11">
              <a:extLst>
                <a:ext uri="{FF2B5EF4-FFF2-40B4-BE49-F238E27FC236}">
                  <a16:creationId xmlns:a16="http://schemas.microsoft.com/office/drawing/2014/main" id="{20CA6048-F66A-4294-82EE-9CB232A24D5D}"/>
                </a:ext>
              </a:extLst>
            </p:cNvPr>
            <p:cNvSpPr/>
            <p:nvPr/>
          </p:nvSpPr>
          <p:spPr>
            <a:xfrm flipH="1">
              <a:off x="92381"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3A19095F-997E-4357-80A5-EA0C58C7DE27}"/>
                </a:ext>
              </a:extLst>
            </p:cNvPr>
            <p:cNvSpPr/>
            <p:nvPr/>
          </p:nvSpPr>
          <p:spPr>
            <a:xfrm flipH="1">
              <a:off x="331740"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06E45BD6-DE6C-4A54-AF5D-1FD96A10F644}"/>
                </a:ext>
              </a:extLst>
            </p:cNvPr>
            <p:cNvSpPr/>
            <p:nvPr/>
          </p:nvSpPr>
          <p:spPr>
            <a:xfrm flipH="1">
              <a:off x="-386710"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3" name="Google Shape;1157;p69">
            <a:extLst>
              <a:ext uri="{FF2B5EF4-FFF2-40B4-BE49-F238E27FC236}">
                <a16:creationId xmlns:a16="http://schemas.microsoft.com/office/drawing/2014/main" id="{0933ECCA-9EEF-FA94-B590-5DA0A7B73AF4}"/>
              </a:ext>
            </a:extLst>
          </p:cNvPr>
          <p:cNvSpPr txBox="1"/>
          <p:nvPr/>
        </p:nvSpPr>
        <p:spPr>
          <a:xfrm>
            <a:off x="838200" y="1314871"/>
            <a:ext cx="4241800" cy="655561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accent1"/>
              </a:buClr>
              <a:buSzPts val="1400"/>
              <a:buFont typeface="Red Hat Text"/>
              <a:buChar char="-"/>
            </a:pPr>
            <a:r>
              <a:rPr lang="en-US" dirty="0">
                <a:latin typeface="Red Hat Text"/>
                <a:ea typeface="Red Hat Text"/>
                <a:cs typeface="Red Hat Text"/>
                <a:sym typeface="Red Hat Text"/>
              </a:rPr>
              <a:t>Generate HL7 v2.x ADT (Orders, Results, etc. – on 2023 pipeline)</a:t>
            </a:r>
          </a:p>
          <a:p>
            <a:pPr marL="139700" lvl="0" algn="l" rtl="0">
              <a:spcBef>
                <a:spcPts val="0"/>
              </a:spcBef>
              <a:spcAft>
                <a:spcPts val="0"/>
              </a:spcAft>
              <a:buClr>
                <a:schemeClr val="accent1"/>
              </a:buClr>
              <a:buSzPts val="1400"/>
            </a:pPr>
            <a:endParaRPr lang="en-US" dirty="0">
              <a:latin typeface="Red Hat Text"/>
              <a:ea typeface="Red Hat Text"/>
              <a:cs typeface="Red Hat Text"/>
              <a:sym typeface="Red Hat Text"/>
            </a:endParaRPr>
          </a:p>
          <a:p>
            <a:pPr marL="457200" lvl="0" indent="-317500" algn="l" rtl="0">
              <a:spcBef>
                <a:spcPts val="0"/>
              </a:spcBef>
              <a:spcAft>
                <a:spcPts val="0"/>
              </a:spcAft>
              <a:buClr>
                <a:schemeClr val="accent1"/>
              </a:buClr>
              <a:buSzPts val="1400"/>
              <a:buFont typeface="Red Hat Text"/>
              <a:buChar char="-"/>
            </a:pPr>
            <a:r>
              <a:rPr lang="en-US" dirty="0">
                <a:latin typeface="Red Hat Text"/>
                <a:ea typeface="Red Hat Text"/>
                <a:cs typeface="Red Hat Text"/>
                <a:sym typeface="Red Hat Text"/>
              </a:rPr>
              <a:t>Generate FHIR Appointments (more on 2023 pipeline)</a:t>
            </a:r>
          </a:p>
          <a:p>
            <a:pPr marL="139700" lvl="0" algn="l" rtl="0">
              <a:spcBef>
                <a:spcPts val="0"/>
              </a:spcBef>
              <a:spcAft>
                <a:spcPts val="0"/>
              </a:spcAft>
              <a:buClr>
                <a:schemeClr val="accent1"/>
              </a:buClr>
              <a:buSzPts val="1400"/>
            </a:pPr>
            <a:endParaRPr lang="en-US" dirty="0">
              <a:latin typeface="Red Hat Text"/>
              <a:ea typeface="Red Hat Text"/>
              <a:cs typeface="Red Hat Text"/>
              <a:sym typeface="Red Hat Text"/>
            </a:endParaRPr>
          </a:p>
          <a:p>
            <a:pPr marL="457200" lvl="0" indent="-317500" algn="l" rtl="0">
              <a:spcBef>
                <a:spcPts val="0"/>
              </a:spcBef>
              <a:spcAft>
                <a:spcPts val="0"/>
              </a:spcAft>
              <a:buClr>
                <a:schemeClr val="accent1"/>
              </a:buClr>
              <a:buSzPts val="1400"/>
              <a:buFont typeface="Red Hat Text"/>
              <a:buChar char="-"/>
            </a:pPr>
            <a:r>
              <a:rPr lang="en-US" dirty="0">
                <a:latin typeface="Red Hat Text"/>
                <a:ea typeface="Red Hat Text"/>
                <a:cs typeface="Red Hat Text"/>
                <a:sym typeface="Red Hat Text"/>
              </a:rPr>
              <a:t>Use APIs to generate data for a multitude of the twenty three common data attributes provided</a:t>
            </a:r>
          </a:p>
          <a:p>
            <a:pPr marL="139700" lvl="0" algn="l" rtl="0">
              <a:spcBef>
                <a:spcPts val="0"/>
              </a:spcBef>
              <a:spcAft>
                <a:spcPts val="0"/>
              </a:spcAft>
              <a:buClr>
                <a:schemeClr val="accent1"/>
              </a:buClr>
              <a:buSzPts val="1400"/>
            </a:pPr>
            <a:endParaRPr lang="en-US" dirty="0">
              <a:latin typeface="Red Hat Text"/>
              <a:ea typeface="Red Hat Text"/>
              <a:cs typeface="Red Hat Text"/>
              <a:sym typeface="Red Hat Text"/>
            </a:endParaRPr>
          </a:p>
          <a:p>
            <a:pPr marL="457200" lvl="0" indent="-317500" algn="l" rtl="0">
              <a:spcBef>
                <a:spcPts val="0"/>
              </a:spcBef>
              <a:spcAft>
                <a:spcPts val="0"/>
              </a:spcAft>
              <a:buClr>
                <a:schemeClr val="accent1"/>
              </a:buClr>
              <a:buSzPts val="1400"/>
              <a:buFont typeface="Red Hat Text"/>
              <a:buChar char="-"/>
            </a:pPr>
            <a:r>
              <a:rPr lang="en-US" dirty="0">
                <a:latin typeface="Red Hat Text"/>
                <a:ea typeface="Red Hat Text"/>
                <a:cs typeface="Red Hat Text"/>
                <a:sym typeface="Red Hat Text"/>
              </a:rPr>
              <a:t>Use APIs to generate data for data structures (Names, Addresses, Demographic Records, etc.) </a:t>
            </a:r>
          </a:p>
          <a:p>
            <a:pPr marL="457200" lvl="0" indent="-317500" algn="l" rtl="0">
              <a:spcBef>
                <a:spcPts val="0"/>
              </a:spcBef>
              <a:spcAft>
                <a:spcPts val="0"/>
              </a:spcAft>
              <a:buClr>
                <a:schemeClr val="accent1"/>
              </a:buClr>
              <a:buSzPts val="1400"/>
              <a:buFont typeface="Red Hat Text"/>
              <a:buChar char="-"/>
            </a:pPr>
            <a:endParaRPr lang="en-US" dirty="0">
              <a:latin typeface="Red Hat Text"/>
              <a:ea typeface="Red Hat Text"/>
              <a:cs typeface="Red Hat Text"/>
              <a:sym typeface="Red Hat Text"/>
            </a:endParaRPr>
          </a:p>
          <a:p>
            <a:pPr marL="457200" lvl="0" indent="-317500" algn="l" rtl="0">
              <a:spcBef>
                <a:spcPts val="0"/>
              </a:spcBef>
              <a:spcAft>
                <a:spcPts val="0"/>
              </a:spcAft>
              <a:buClr>
                <a:schemeClr val="accent1"/>
              </a:buClr>
              <a:buSzPts val="1400"/>
              <a:buFont typeface="Red Hat Text"/>
              <a:buChar char="-"/>
            </a:pPr>
            <a:r>
              <a:rPr lang="en-US" dirty="0">
                <a:latin typeface="Red Hat Text"/>
                <a:ea typeface="Red Hat Text"/>
                <a:cs typeface="Red Hat Text"/>
                <a:sym typeface="Red Hat Text"/>
              </a:rPr>
              <a:t>Connect to DataSynthesis database use complex SQL queries to retrieve data</a:t>
            </a:r>
            <a:endParaRPr dirty="0">
              <a:latin typeface="Red Hat Text"/>
              <a:ea typeface="Red Hat Text"/>
              <a:cs typeface="Red Hat Text"/>
              <a:sym typeface="Red Hat Text"/>
            </a:endParaRPr>
          </a:p>
          <a:p>
            <a:pPr marL="0" lvl="0" indent="0" algn="l" rtl="0">
              <a:spcBef>
                <a:spcPts val="0"/>
              </a:spcBef>
              <a:spcAft>
                <a:spcPts val="0"/>
              </a:spcAft>
              <a:buNone/>
            </a:pPr>
            <a:endParaRPr dirty="0">
              <a:latin typeface="Red Hat Text"/>
              <a:ea typeface="Red Hat Text"/>
              <a:cs typeface="Red Hat Text"/>
              <a:sym typeface="Red Hat Text"/>
            </a:endParaRPr>
          </a:p>
          <a:p>
            <a:pPr marL="0" lvl="0" indent="0" algn="l" rtl="0">
              <a:spcBef>
                <a:spcPts val="0"/>
              </a:spcBef>
              <a:spcAft>
                <a:spcPts val="0"/>
              </a:spcAft>
              <a:buNone/>
            </a:pPr>
            <a:endParaRPr dirty="0">
              <a:latin typeface="Red Hat Text"/>
              <a:ea typeface="Red Hat Text"/>
              <a:cs typeface="Red Hat Text"/>
              <a:sym typeface="Red Hat Text"/>
            </a:endParaRPr>
          </a:p>
          <a:p>
            <a:pPr marL="0" lvl="0" indent="0" algn="l" rtl="0">
              <a:spcBef>
                <a:spcPts val="0"/>
              </a:spcBef>
              <a:spcAft>
                <a:spcPts val="0"/>
              </a:spcAft>
              <a:buNone/>
            </a:pPr>
            <a:endParaRPr dirty="0">
              <a:latin typeface="Red Hat Text"/>
              <a:ea typeface="Red Hat Text"/>
              <a:cs typeface="Red Hat Text"/>
              <a:sym typeface="Red Hat Text"/>
            </a:endParaRPr>
          </a:p>
          <a:p>
            <a:pPr marL="0" lvl="0" indent="0" algn="l" rtl="0">
              <a:spcBef>
                <a:spcPts val="0"/>
              </a:spcBef>
              <a:spcAft>
                <a:spcPts val="0"/>
              </a:spcAft>
              <a:buNone/>
            </a:pPr>
            <a:endParaRPr dirty="0">
              <a:latin typeface="Red Hat Text"/>
              <a:ea typeface="Red Hat Text"/>
              <a:cs typeface="Red Hat Text"/>
              <a:sym typeface="Red Hat Text"/>
            </a:endParaRPr>
          </a:p>
          <a:p>
            <a:pPr marL="457200" lvl="0" indent="0" algn="l" rtl="0">
              <a:spcBef>
                <a:spcPts val="0"/>
              </a:spcBef>
              <a:spcAft>
                <a:spcPts val="0"/>
              </a:spcAft>
              <a:buNone/>
            </a:pPr>
            <a:endParaRPr dirty="0">
              <a:latin typeface="Red Hat Text"/>
              <a:ea typeface="Red Hat Text"/>
              <a:cs typeface="Red Hat Text"/>
              <a:sym typeface="Red Hat Text"/>
            </a:endParaRPr>
          </a:p>
          <a:p>
            <a:pPr marL="0" lvl="0" indent="0" algn="l" rtl="0">
              <a:spcBef>
                <a:spcPts val="0"/>
              </a:spcBef>
              <a:spcAft>
                <a:spcPts val="0"/>
              </a:spcAft>
              <a:buNone/>
            </a:pPr>
            <a:endParaRPr sz="1800" dirty="0">
              <a:latin typeface="Red Hat Display"/>
              <a:ea typeface="Red Hat Display"/>
              <a:cs typeface="Red Hat Display"/>
              <a:sym typeface="Red Hat Display"/>
            </a:endParaRPr>
          </a:p>
        </p:txBody>
      </p:sp>
      <p:pic>
        <p:nvPicPr>
          <p:cNvPr id="6" name="Google Shape;1158;p69">
            <a:extLst>
              <a:ext uri="{FF2B5EF4-FFF2-40B4-BE49-F238E27FC236}">
                <a16:creationId xmlns:a16="http://schemas.microsoft.com/office/drawing/2014/main" id="{64D0715C-975F-4D34-61D5-7D7367D5F3C3}"/>
              </a:ext>
            </a:extLst>
          </p:cNvPr>
          <p:cNvPicPr preferRelativeResize="0"/>
          <p:nvPr/>
        </p:nvPicPr>
        <p:blipFill>
          <a:blip r:embed="rId2">
            <a:alphaModFix/>
          </a:blip>
          <a:stretch>
            <a:fillRect/>
          </a:stretch>
        </p:blipFill>
        <p:spPr>
          <a:xfrm>
            <a:off x="5329062" y="1473949"/>
            <a:ext cx="6251764" cy="4641740"/>
          </a:xfrm>
          <a:prstGeom prst="rect">
            <a:avLst/>
          </a:prstGeom>
          <a:noFill/>
          <a:ln>
            <a:noFill/>
          </a:ln>
        </p:spPr>
      </p:pic>
      <p:sp>
        <p:nvSpPr>
          <p:cNvPr id="7" name="Google Shape;1159;p69">
            <a:extLst>
              <a:ext uri="{FF2B5EF4-FFF2-40B4-BE49-F238E27FC236}">
                <a16:creationId xmlns:a16="http://schemas.microsoft.com/office/drawing/2014/main" id="{96697528-BBD0-DD84-6FDC-0FCDC07D1DEC}"/>
              </a:ext>
            </a:extLst>
          </p:cNvPr>
          <p:cNvSpPr txBox="1"/>
          <p:nvPr/>
        </p:nvSpPr>
        <p:spPr>
          <a:xfrm>
            <a:off x="7253501" y="2084016"/>
            <a:ext cx="3846851" cy="2400627"/>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3200" dirty="0">
                <a:solidFill>
                  <a:schemeClr val="lt1"/>
                </a:solidFill>
                <a:latin typeface="Lobster"/>
                <a:ea typeface="Lobster"/>
                <a:cs typeface="Lobster"/>
                <a:sym typeface="Lobster"/>
              </a:rPr>
              <a:t>What we do to help healthcare realize the value of synthetic data</a:t>
            </a:r>
            <a:endParaRPr sz="3200" dirty="0">
              <a:solidFill>
                <a:schemeClr val="lt1"/>
              </a:solidFill>
              <a:latin typeface="Lobster"/>
              <a:ea typeface="Lobster"/>
              <a:cs typeface="Lobster"/>
              <a:sym typeface="Lobster"/>
            </a:endParaRPr>
          </a:p>
        </p:txBody>
      </p:sp>
      <p:sp>
        <p:nvSpPr>
          <p:cNvPr id="8" name="Slide Number Placeholder 7">
            <a:extLst>
              <a:ext uri="{FF2B5EF4-FFF2-40B4-BE49-F238E27FC236}">
                <a16:creationId xmlns:a16="http://schemas.microsoft.com/office/drawing/2014/main" id="{B6A95AC8-C4EC-4599-F5EE-629101128D37}"/>
              </a:ext>
            </a:extLst>
          </p:cNvPr>
          <p:cNvSpPr>
            <a:spLocks noGrp="1"/>
          </p:cNvSpPr>
          <p:nvPr>
            <p:ph type="sldNum" sz="quarter" idx="12"/>
          </p:nvPr>
        </p:nvSpPr>
        <p:spPr/>
        <p:txBody>
          <a:bodyPr/>
          <a:lstStyle/>
          <a:p>
            <a:fld id="{13977CFE-518C-4DE5-A6A8-72B8FCA09D3F}" type="slidenum">
              <a:rPr lang="en-US" smtClean="0"/>
              <a:t>19</a:t>
            </a:fld>
            <a:endParaRPr lang="en-US"/>
          </a:p>
        </p:txBody>
      </p:sp>
    </p:spTree>
    <p:extLst>
      <p:ext uri="{BB962C8B-B14F-4D97-AF65-F5344CB8AC3E}">
        <p14:creationId xmlns:p14="http://schemas.microsoft.com/office/powerpoint/2010/main" val="874387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8A9A9D-2D27-40E3-8C47-DB899F80E9F7}"/>
              </a:ext>
            </a:extLst>
          </p:cNvPr>
          <p:cNvGrpSpPr/>
          <p:nvPr/>
        </p:nvGrpSpPr>
        <p:grpSpPr>
          <a:xfrm>
            <a:off x="1517476" y="203940"/>
            <a:ext cx="2331087" cy="830997"/>
            <a:chOff x="1529280" y="203941"/>
            <a:chExt cx="2331087" cy="830997"/>
          </a:xfrm>
        </p:grpSpPr>
        <p:sp>
          <p:nvSpPr>
            <p:cNvPr id="5" name="TextBox 4">
              <a:extLst>
                <a:ext uri="{FF2B5EF4-FFF2-40B4-BE49-F238E27FC236}">
                  <a16:creationId xmlns:a16="http://schemas.microsoft.com/office/drawing/2014/main" id="{0CFC0050-3075-4458-804D-3B71AE69114A}"/>
                </a:ext>
              </a:extLst>
            </p:cNvPr>
            <p:cNvSpPr txBox="1"/>
            <p:nvPr/>
          </p:nvSpPr>
          <p:spPr>
            <a:xfrm>
              <a:off x="1529280" y="203941"/>
              <a:ext cx="2331087" cy="830997"/>
            </a:xfrm>
            <a:prstGeom prst="rect">
              <a:avLst/>
            </a:prstGeom>
            <a:noFill/>
          </p:spPr>
          <p:txBody>
            <a:bodyPr wrap="none" rtlCol="0">
              <a:spAutoFit/>
            </a:bodyPr>
            <a:lstStyle>
              <a:defPPr>
                <a:defRPr lang="en-US"/>
              </a:defPPr>
              <a:lvl1pPr>
                <a:defRPr sz="4800" b="0" i="0">
                  <a:solidFill>
                    <a:schemeClr val="accent1"/>
                  </a:solidFill>
                  <a:effectLst/>
                  <a:latin typeface="Arial Black" panose="020B0A04020102020204" pitchFamily="34" charset="0"/>
                </a:defRPr>
              </a:lvl1pPr>
            </a:lstStyle>
            <a:p>
              <a:r>
                <a:rPr lang="en-US" dirty="0">
                  <a:solidFill>
                    <a:schemeClr val="accent2"/>
                  </a:solidFill>
                  <a:latin typeface="Red Hat Display" panose="02010503040201060303" pitchFamily="2" charset="77"/>
                </a:rPr>
                <a:t>Agenda</a:t>
              </a:r>
            </a:p>
          </p:txBody>
        </p:sp>
        <p:cxnSp>
          <p:nvCxnSpPr>
            <p:cNvPr id="4" name="Straight Connector 3">
              <a:extLst>
                <a:ext uri="{FF2B5EF4-FFF2-40B4-BE49-F238E27FC236}">
                  <a16:creationId xmlns:a16="http://schemas.microsoft.com/office/drawing/2014/main" id="{C56D7C7E-972A-4546-9022-F5E423CE9425}"/>
                </a:ext>
              </a:extLst>
            </p:cNvPr>
            <p:cNvCxnSpPr>
              <a:cxnSpLocks/>
            </p:cNvCxnSpPr>
            <p:nvPr/>
          </p:nvCxnSpPr>
          <p:spPr>
            <a:xfrm>
              <a:off x="1737493" y="1022188"/>
              <a:ext cx="1181100" cy="0"/>
            </a:xfrm>
            <a:prstGeom prst="line">
              <a:avLst/>
            </a:prstGeom>
            <a:noFill/>
            <a:ln w="381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 name="Freeform 16">
            <a:extLst>
              <a:ext uri="{FF2B5EF4-FFF2-40B4-BE49-F238E27FC236}">
                <a16:creationId xmlns:a16="http://schemas.microsoft.com/office/drawing/2014/main" id="{62DED30A-2E56-414D-A579-07C98A7CF695}"/>
              </a:ext>
            </a:extLst>
          </p:cNvPr>
          <p:cNvSpPr/>
          <p:nvPr/>
        </p:nvSpPr>
        <p:spPr>
          <a:xfrm flipH="1">
            <a:off x="241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0">
            <a:extLst>
              <a:ext uri="{FF2B5EF4-FFF2-40B4-BE49-F238E27FC236}">
                <a16:creationId xmlns:a16="http://schemas.microsoft.com/office/drawing/2014/main" id="{C7181490-B0F0-406D-B545-A1E6B393856C}"/>
              </a:ext>
            </a:extLst>
          </p:cNvPr>
          <p:cNvGrpSpPr/>
          <p:nvPr/>
        </p:nvGrpSpPr>
        <p:grpSpPr>
          <a:xfrm>
            <a:off x="-386710" y="-373095"/>
            <a:ext cx="1829836" cy="1775895"/>
            <a:chOff x="-386710" y="-373095"/>
            <a:chExt cx="1829836" cy="1775895"/>
          </a:xfrm>
        </p:grpSpPr>
        <p:sp>
          <p:nvSpPr>
            <p:cNvPr id="12" name="Freeform: Shape 11">
              <a:extLst>
                <a:ext uri="{FF2B5EF4-FFF2-40B4-BE49-F238E27FC236}">
                  <a16:creationId xmlns:a16="http://schemas.microsoft.com/office/drawing/2014/main" id="{20CA6048-F66A-4294-82EE-9CB232A24D5D}"/>
                </a:ext>
              </a:extLst>
            </p:cNvPr>
            <p:cNvSpPr/>
            <p:nvPr/>
          </p:nvSpPr>
          <p:spPr>
            <a:xfrm flipH="1">
              <a:off x="92381"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3A19095F-997E-4357-80A5-EA0C58C7DE27}"/>
                </a:ext>
              </a:extLst>
            </p:cNvPr>
            <p:cNvSpPr/>
            <p:nvPr/>
          </p:nvSpPr>
          <p:spPr>
            <a:xfrm flipH="1">
              <a:off x="331740"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06E45BD6-DE6C-4A54-AF5D-1FD96A10F644}"/>
                </a:ext>
              </a:extLst>
            </p:cNvPr>
            <p:cNvSpPr/>
            <p:nvPr/>
          </p:nvSpPr>
          <p:spPr>
            <a:xfrm flipH="1">
              <a:off x="-386710"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3" name="Slide Number Placeholder 2">
            <a:extLst>
              <a:ext uri="{FF2B5EF4-FFF2-40B4-BE49-F238E27FC236}">
                <a16:creationId xmlns:a16="http://schemas.microsoft.com/office/drawing/2014/main" id="{0ED37677-06FD-DCCE-4743-CDD17E8DB832}"/>
              </a:ext>
            </a:extLst>
          </p:cNvPr>
          <p:cNvSpPr>
            <a:spLocks noGrp="1"/>
          </p:cNvSpPr>
          <p:nvPr>
            <p:ph type="sldNum" sz="quarter" idx="12"/>
          </p:nvPr>
        </p:nvSpPr>
        <p:spPr/>
        <p:txBody>
          <a:bodyPr/>
          <a:lstStyle/>
          <a:p>
            <a:fld id="{13977CFE-518C-4DE5-A6A8-72B8FCA09D3F}" type="slidenum">
              <a:rPr lang="en-US" smtClean="0"/>
              <a:t>2</a:t>
            </a:fld>
            <a:endParaRPr lang="en-US"/>
          </a:p>
        </p:txBody>
      </p:sp>
      <p:sp>
        <p:nvSpPr>
          <p:cNvPr id="7" name="Oval 4">
            <a:extLst>
              <a:ext uri="{FF2B5EF4-FFF2-40B4-BE49-F238E27FC236}">
                <a16:creationId xmlns:a16="http://schemas.microsoft.com/office/drawing/2014/main" id="{22BE5EA5-4562-83FD-5828-612FD9285F0E}"/>
              </a:ext>
            </a:extLst>
          </p:cNvPr>
          <p:cNvSpPr/>
          <p:nvPr/>
        </p:nvSpPr>
        <p:spPr>
          <a:xfrm>
            <a:off x="1657847" y="1339759"/>
            <a:ext cx="2407299" cy="4814592"/>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D5285AFB-D31F-59A5-FE80-D2F832030661}"/>
              </a:ext>
            </a:extLst>
          </p:cNvPr>
          <p:cNvGrpSpPr/>
          <p:nvPr/>
        </p:nvGrpSpPr>
        <p:grpSpPr>
          <a:xfrm>
            <a:off x="1561456" y="1246302"/>
            <a:ext cx="192783" cy="5001506"/>
            <a:chOff x="2237993" y="928247"/>
            <a:chExt cx="192783" cy="5001506"/>
          </a:xfrm>
          <a:solidFill>
            <a:srgbClr val="002060"/>
          </a:solidFill>
        </p:grpSpPr>
        <p:sp>
          <p:nvSpPr>
            <p:cNvPr id="9" name="Oval 8">
              <a:extLst>
                <a:ext uri="{FF2B5EF4-FFF2-40B4-BE49-F238E27FC236}">
                  <a16:creationId xmlns:a16="http://schemas.microsoft.com/office/drawing/2014/main" id="{FBD891A6-AB18-8CD7-8B75-FBE852EC44CE}"/>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FB2E9AD7-DA8B-1F1C-805E-CAE2C0044A8E}"/>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7" name="Oval 16">
            <a:extLst>
              <a:ext uri="{FF2B5EF4-FFF2-40B4-BE49-F238E27FC236}">
                <a16:creationId xmlns:a16="http://schemas.microsoft.com/office/drawing/2014/main" id="{336107AA-11D6-1005-76EB-176F21E414F8}"/>
              </a:ext>
            </a:extLst>
          </p:cNvPr>
          <p:cNvSpPr/>
          <p:nvPr/>
        </p:nvSpPr>
        <p:spPr>
          <a:xfrm>
            <a:off x="3415407" y="2056316"/>
            <a:ext cx="240660" cy="240658"/>
          </a:xfrm>
          <a:prstGeom prst="ellipse">
            <a:avLst/>
          </a:prstGeom>
          <a:solidFill>
            <a:schemeClr val="bg1"/>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Rounded Corners 9">
            <a:extLst>
              <a:ext uri="{FF2B5EF4-FFF2-40B4-BE49-F238E27FC236}">
                <a16:creationId xmlns:a16="http://schemas.microsoft.com/office/drawing/2014/main" id="{4133D354-7A38-7E68-EF26-1212E02783E7}"/>
              </a:ext>
            </a:extLst>
          </p:cNvPr>
          <p:cNvSpPr/>
          <p:nvPr/>
        </p:nvSpPr>
        <p:spPr>
          <a:xfrm>
            <a:off x="4501615" y="1229734"/>
            <a:ext cx="4147175" cy="824848"/>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Rounded Corners 13">
            <a:extLst>
              <a:ext uri="{FF2B5EF4-FFF2-40B4-BE49-F238E27FC236}">
                <a16:creationId xmlns:a16="http://schemas.microsoft.com/office/drawing/2014/main" id="{D72D9A16-B30A-C71B-3D52-6E27DB373A66}"/>
              </a:ext>
            </a:extLst>
          </p:cNvPr>
          <p:cNvSpPr/>
          <p:nvPr/>
        </p:nvSpPr>
        <p:spPr>
          <a:xfrm>
            <a:off x="5153011" y="2384085"/>
            <a:ext cx="4147175" cy="824848"/>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Red Hat Display" panose="02010503040201060303" pitchFamily="2" charset="77"/>
            </a:endParaRPr>
          </a:p>
        </p:txBody>
      </p:sp>
      <p:sp>
        <p:nvSpPr>
          <p:cNvPr id="21" name="Rectangle: Rounded Corners 14">
            <a:extLst>
              <a:ext uri="{FF2B5EF4-FFF2-40B4-BE49-F238E27FC236}">
                <a16:creationId xmlns:a16="http://schemas.microsoft.com/office/drawing/2014/main" id="{6D2D7323-871E-37DD-9AF1-610A15E38F6E}"/>
              </a:ext>
            </a:extLst>
          </p:cNvPr>
          <p:cNvSpPr/>
          <p:nvPr/>
        </p:nvSpPr>
        <p:spPr>
          <a:xfrm>
            <a:off x="4175917" y="5604096"/>
            <a:ext cx="4147175" cy="824848"/>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Red Hat Display" panose="02010503040201060303" pitchFamily="2" charset="77"/>
            </a:endParaRPr>
          </a:p>
        </p:txBody>
      </p:sp>
      <p:sp>
        <p:nvSpPr>
          <p:cNvPr id="22" name="Rectangle: Rounded Corners 15">
            <a:extLst>
              <a:ext uri="{FF2B5EF4-FFF2-40B4-BE49-F238E27FC236}">
                <a16:creationId xmlns:a16="http://schemas.microsoft.com/office/drawing/2014/main" id="{133D6349-F9B1-2EC1-A828-7C0B18423432}"/>
              </a:ext>
            </a:extLst>
          </p:cNvPr>
          <p:cNvSpPr/>
          <p:nvPr/>
        </p:nvSpPr>
        <p:spPr>
          <a:xfrm>
            <a:off x="5478708" y="3505819"/>
            <a:ext cx="4147175" cy="824848"/>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Red Hat Display" panose="02010503040201060303" pitchFamily="2" charset="77"/>
            </a:endParaRPr>
          </a:p>
        </p:txBody>
      </p:sp>
      <p:sp>
        <p:nvSpPr>
          <p:cNvPr id="26" name="Oval 25">
            <a:extLst>
              <a:ext uri="{FF2B5EF4-FFF2-40B4-BE49-F238E27FC236}">
                <a16:creationId xmlns:a16="http://schemas.microsoft.com/office/drawing/2014/main" id="{2CE3C2DD-D526-C59A-4697-7B3AFEDB4298}"/>
              </a:ext>
            </a:extLst>
          </p:cNvPr>
          <p:cNvSpPr/>
          <p:nvPr/>
        </p:nvSpPr>
        <p:spPr>
          <a:xfrm>
            <a:off x="3248146" y="5371938"/>
            <a:ext cx="240660" cy="240658"/>
          </a:xfrm>
          <a:prstGeom prst="ellipse">
            <a:avLst/>
          </a:prstGeom>
          <a:solidFill>
            <a:schemeClr val="bg1"/>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F1E07EE0-63A3-8C22-D4C2-168794A4FA9A}"/>
              </a:ext>
            </a:extLst>
          </p:cNvPr>
          <p:cNvSpPr/>
          <p:nvPr/>
        </p:nvSpPr>
        <p:spPr>
          <a:xfrm>
            <a:off x="3897289" y="2917333"/>
            <a:ext cx="240660" cy="240658"/>
          </a:xfrm>
          <a:prstGeom prst="ellipse">
            <a:avLst/>
          </a:prstGeom>
          <a:solidFill>
            <a:schemeClr val="bg1"/>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id="{03B313DC-3C70-DF5C-183B-4183220A924C}"/>
              </a:ext>
            </a:extLst>
          </p:cNvPr>
          <p:cNvSpPr/>
          <p:nvPr/>
        </p:nvSpPr>
        <p:spPr>
          <a:xfrm>
            <a:off x="3917189" y="3857138"/>
            <a:ext cx="240660" cy="240658"/>
          </a:xfrm>
          <a:prstGeom prst="ellipse">
            <a:avLst/>
          </a:prstGeom>
          <a:solidFill>
            <a:schemeClr val="bg1"/>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9" name="Straight Connector 28">
            <a:extLst>
              <a:ext uri="{FF2B5EF4-FFF2-40B4-BE49-F238E27FC236}">
                <a16:creationId xmlns:a16="http://schemas.microsoft.com/office/drawing/2014/main" id="{0DBF5DE8-A7B2-727E-2E24-831325FA9A79}"/>
              </a:ext>
            </a:extLst>
          </p:cNvPr>
          <p:cNvCxnSpPr>
            <a:cxnSpLocks/>
            <a:stCxn id="17" idx="7"/>
          </p:cNvCxnSpPr>
          <p:nvPr/>
        </p:nvCxnSpPr>
        <p:spPr>
          <a:xfrm flipV="1">
            <a:off x="3620823" y="1751494"/>
            <a:ext cx="872161" cy="340066"/>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B4E3DD1-89B9-70D8-1BD0-0EF647B2780F}"/>
              </a:ext>
            </a:extLst>
          </p:cNvPr>
          <p:cNvCxnSpPr>
            <a:cxnSpLocks/>
            <a:stCxn id="27" idx="7"/>
            <a:endCxn id="20" idx="1"/>
          </p:cNvCxnSpPr>
          <p:nvPr/>
        </p:nvCxnSpPr>
        <p:spPr>
          <a:xfrm flipV="1">
            <a:off x="4102705" y="2796509"/>
            <a:ext cx="1050306" cy="156068"/>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99CBAC6-16BE-3F2D-0838-C47D60DC423B}"/>
              </a:ext>
            </a:extLst>
          </p:cNvPr>
          <p:cNvCxnSpPr>
            <a:cxnSpLocks/>
            <a:stCxn id="28" idx="6"/>
            <a:endCxn id="22" idx="1"/>
          </p:cNvCxnSpPr>
          <p:nvPr/>
        </p:nvCxnSpPr>
        <p:spPr>
          <a:xfrm flipV="1">
            <a:off x="4157849" y="3918243"/>
            <a:ext cx="1320859" cy="5922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1FC8004-1051-FCEE-DEEE-6DAA1BA2DD56}"/>
              </a:ext>
            </a:extLst>
          </p:cNvPr>
          <p:cNvCxnSpPr>
            <a:cxnSpLocks/>
            <a:endCxn id="21" idx="1"/>
          </p:cNvCxnSpPr>
          <p:nvPr/>
        </p:nvCxnSpPr>
        <p:spPr>
          <a:xfrm>
            <a:off x="3503099" y="5598992"/>
            <a:ext cx="672818" cy="417528"/>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47" name="Freeform 18">
            <a:extLst>
              <a:ext uri="{FF2B5EF4-FFF2-40B4-BE49-F238E27FC236}">
                <a16:creationId xmlns:a16="http://schemas.microsoft.com/office/drawing/2014/main" id="{7AF9FEC6-287B-B06A-E883-1C65272C5B26}"/>
              </a:ext>
            </a:extLst>
          </p:cNvPr>
          <p:cNvSpPr>
            <a:spLocks noEditPoints="1"/>
          </p:cNvSpPr>
          <p:nvPr/>
        </p:nvSpPr>
        <p:spPr bwMode="auto">
          <a:xfrm flipH="1">
            <a:off x="4748277" y="2617467"/>
            <a:ext cx="320729" cy="330334"/>
          </a:xfrm>
          <a:custGeom>
            <a:avLst/>
            <a:gdLst>
              <a:gd name="T0" fmla="*/ 1376 w 1536"/>
              <a:gd name="T1" fmla="*/ 160 h 1536"/>
              <a:gd name="T2" fmla="*/ 1357 w 1536"/>
              <a:gd name="T3" fmla="*/ 0 h 1536"/>
              <a:gd name="T4" fmla="*/ 1094 w 1536"/>
              <a:gd name="T5" fmla="*/ 230 h 1536"/>
              <a:gd name="T6" fmla="*/ 1088 w 1536"/>
              <a:gd name="T7" fmla="*/ 403 h 1536"/>
              <a:gd name="T8" fmla="*/ 640 w 1536"/>
              <a:gd name="T9" fmla="*/ 256 h 1536"/>
              <a:gd name="T10" fmla="*/ 640 w 1536"/>
              <a:gd name="T11" fmla="*/ 1536 h 1536"/>
              <a:gd name="T12" fmla="*/ 1114 w 1536"/>
              <a:gd name="T13" fmla="*/ 467 h 1536"/>
              <a:gd name="T14" fmla="*/ 1280 w 1536"/>
              <a:gd name="T15" fmla="*/ 448 h 1536"/>
              <a:gd name="T16" fmla="*/ 1530 w 1536"/>
              <a:gd name="T17" fmla="*/ 218 h 1536"/>
              <a:gd name="T18" fmla="*/ 1504 w 1536"/>
              <a:gd name="T19" fmla="*/ 160 h 1536"/>
              <a:gd name="T20" fmla="*/ 640 w 1536"/>
              <a:gd name="T21" fmla="*/ 1472 h 1536"/>
              <a:gd name="T22" fmla="*/ 640 w 1536"/>
              <a:gd name="T23" fmla="*/ 320 h 1536"/>
              <a:gd name="T24" fmla="*/ 911 w 1536"/>
              <a:gd name="T25" fmla="*/ 580 h 1536"/>
              <a:gd name="T26" fmla="*/ 224 w 1536"/>
              <a:gd name="T27" fmla="*/ 896 h 1536"/>
              <a:gd name="T28" fmla="*/ 1056 w 1536"/>
              <a:gd name="T29" fmla="*/ 896 h 1536"/>
              <a:gd name="T30" fmla="*/ 1070 w 1536"/>
              <a:gd name="T31" fmla="*/ 511 h 1536"/>
              <a:gd name="T32" fmla="*/ 768 w 1536"/>
              <a:gd name="T33" fmla="*/ 896 h 1536"/>
              <a:gd name="T34" fmla="*/ 512 w 1536"/>
              <a:gd name="T35" fmla="*/ 896 h 1536"/>
              <a:gd name="T36" fmla="*/ 705 w 1536"/>
              <a:gd name="T37" fmla="*/ 786 h 1536"/>
              <a:gd name="T38" fmla="*/ 614 w 1536"/>
              <a:gd name="T39" fmla="*/ 922 h 1536"/>
              <a:gd name="T40" fmla="*/ 659 w 1536"/>
              <a:gd name="T41" fmla="*/ 922 h 1536"/>
              <a:gd name="T42" fmla="*/ 768 w 1536"/>
              <a:gd name="T43" fmla="*/ 896 h 1536"/>
              <a:gd name="T44" fmla="*/ 640 w 1536"/>
              <a:gd name="T45" fmla="*/ 704 h 1536"/>
              <a:gd name="T46" fmla="*/ 640 w 1536"/>
              <a:gd name="T47" fmla="*/ 1088 h 1536"/>
              <a:gd name="T48" fmla="*/ 797 w 1536"/>
              <a:gd name="T49" fmla="*/ 784 h 1536"/>
              <a:gd name="T50" fmla="*/ 992 w 1536"/>
              <a:gd name="T51" fmla="*/ 896 h 1536"/>
              <a:gd name="T52" fmla="*/ 288 w 1536"/>
              <a:gd name="T53" fmla="*/ 896 h 1536"/>
              <a:gd name="T54" fmla="*/ 865 w 1536"/>
              <a:gd name="T55" fmla="*/ 627 h 1536"/>
              <a:gd name="T56" fmla="*/ 1267 w 1536"/>
              <a:gd name="T57" fmla="*/ 384 h 1536"/>
              <a:gd name="T58" fmla="*/ 1152 w 1536"/>
              <a:gd name="T59" fmla="*/ 269 h 1536"/>
              <a:gd name="T60" fmla="*/ 1312 w 1536"/>
              <a:gd name="T61" fmla="*/ 192 h 1536"/>
              <a:gd name="T62" fmla="*/ 1427 w 1536"/>
              <a:gd name="T63" fmla="*/ 224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36" h="1536">
                <a:moveTo>
                  <a:pt x="1504" y="160"/>
                </a:moveTo>
                <a:cubicBezTo>
                  <a:pt x="1376" y="160"/>
                  <a:pt x="1376" y="160"/>
                  <a:pt x="1376" y="160"/>
                </a:cubicBezTo>
                <a:cubicBezTo>
                  <a:pt x="1376" y="32"/>
                  <a:pt x="1376" y="32"/>
                  <a:pt x="1376" y="32"/>
                </a:cubicBezTo>
                <a:cubicBezTo>
                  <a:pt x="1376" y="19"/>
                  <a:pt x="1370" y="6"/>
                  <a:pt x="1357" y="0"/>
                </a:cubicBezTo>
                <a:cubicBezTo>
                  <a:pt x="1344" y="0"/>
                  <a:pt x="1331" y="0"/>
                  <a:pt x="1318" y="6"/>
                </a:cubicBezTo>
                <a:cubicBezTo>
                  <a:pt x="1094" y="230"/>
                  <a:pt x="1094" y="230"/>
                  <a:pt x="1094" y="230"/>
                </a:cubicBezTo>
                <a:cubicBezTo>
                  <a:pt x="1094" y="237"/>
                  <a:pt x="1088" y="250"/>
                  <a:pt x="1088" y="256"/>
                </a:cubicBezTo>
                <a:cubicBezTo>
                  <a:pt x="1088" y="403"/>
                  <a:pt x="1088" y="403"/>
                  <a:pt x="1088" y="403"/>
                </a:cubicBezTo>
                <a:cubicBezTo>
                  <a:pt x="1069" y="422"/>
                  <a:pt x="1069" y="422"/>
                  <a:pt x="1069" y="422"/>
                </a:cubicBezTo>
                <a:cubicBezTo>
                  <a:pt x="955" y="319"/>
                  <a:pt x="805" y="256"/>
                  <a:pt x="640" y="256"/>
                </a:cubicBezTo>
                <a:cubicBezTo>
                  <a:pt x="288" y="256"/>
                  <a:pt x="0" y="544"/>
                  <a:pt x="0" y="896"/>
                </a:cubicBezTo>
                <a:cubicBezTo>
                  <a:pt x="0" y="1248"/>
                  <a:pt x="288" y="1536"/>
                  <a:pt x="640" y="1536"/>
                </a:cubicBezTo>
                <a:cubicBezTo>
                  <a:pt x="992" y="1536"/>
                  <a:pt x="1280" y="1248"/>
                  <a:pt x="1280" y="896"/>
                </a:cubicBezTo>
                <a:cubicBezTo>
                  <a:pt x="1280" y="731"/>
                  <a:pt x="1217" y="581"/>
                  <a:pt x="1114" y="467"/>
                </a:cubicBezTo>
                <a:cubicBezTo>
                  <a:pt x="1133" y="448"/>
                  <a:pt x="1133" y="448"/>
                  <a:pt x="1133" y="448"/>
                </a:cubicBezTo>
                <a:cubicBezTo>
                  <a:pt x="1280" y="448"/>
                  <a:pt x="1280" y="448"/>
                  <a:pt x="1280" y="448"/>
                </a:cubicBezTo>
                <a:cubicBezTo>
                  <a:pt x="1286" y="448"/>
                  <a:pt x="1299" y="442"/>
                  <a:pt x="1306" y="442"/>
                </a:cubicBezTo>
                <a:cubicBezTo>
                  <a:pt x="1530" y="218"/>
                  <a:pt x="1530" y="218"/>
                  <a:pt x="1530" y="218"/>
                </a:cubicBezTo>
                <a:cubicBezTo>
                  <a:pt x="1536" y="205"/>
                  <a:pt x="1536" y="192"/>
                  <a:pt x="1536" y="179"/>
                </a:cubicBezTo>
                <a:cubicBezTo>
                  <a:pt x="1530" y="166"/>
                  <a:pt x="1517" y="160"/>
                  <a:pt x="1504" y="160"/>
                </a:cubicBezTo>
                <a:close/>
                <a:moveTo>
                  <a:pt x="1216" y="896"/>
                </a:moveTo>
                <a:cubicBezTo>
                  <a:pt x="1216" y="1216"/>
                  <a:pt x="960" y="1472"/>
                  <a:pt x="640" y="1472"/>
                </a:cubicBezTo>
                <a:cubicBezTo>
                  <a:pt x="320" y="1472"/>
                  <a:pt x="64" y="1216"/>
                  <a:pt x="64" y="896"/>
                </a:cubicBezTo>
                <a:cubicBezTo>
                  <a:pt x="64" y="576"/>
                  <a:pt x="320" y="320"/>
                  <a:pt x="640" y="320"/>
                </a:cubicBezTo>
                <a:cubicBezTo>
                  <a:pt x="789" y="320"/>
                  <a:pt x="923" y="375"/>
                  <a:pt x="1025" y="466"/>
                </a:cubicBezTo>
                <a:cubicBezTo>
                  <a:pt x="911" y="580"/>
                  <a:pt x="911" y="580"/>
                  <a:pt x="911" y="580"/>
                </a:cubicBezTo>
                <a:cubicBezTo>
                  <a:pt x="838" y="518"/>
                  <a:pt x="744" y="480"/>
                  <a:pt x="640" y="480"/>
                </a:cubicBezTo>
                <a:cubicBezTo>
                  <a:pt x="410" y="480"/>
                  <a:pt x="224" y="666"/>
                  <a:pt x="224" y="896"/>
                </a:cubicBezTo>
                <a:cubicBezTo>
                  <a:pt x="224" y="1126"/>
                  <a:pt x="410" y="1312"/>
                  <a:pt x="640" y="1312"/>
                </a:cubicBezTo>
                <a:cubicBezTo>
                  <a:pt x="870" y="1312"/>
                  <a:pt x="1056" y="1126"/>
                  <a:pt x="1056" y="896"/>
                </a:cubicBezTo>
                <a:cubicBezTo>
                  <a:pt x="1056" y="792"/>
                  <a:pt x="1018" y="698"/>
                  <a:pt x="956" y="625"/>
                </a:cubicBezTo>
                <a:cubicBezTo>
                  <a:pt x="1070" y="511"/>
                  <a:pt x="1070" y="511"/>
                  <a:pt x="1070" y="511"/>
                </a:cubicBezTo>
                <a:cubicBezTo>
                  <a:pt x="1161" y="613"/>
                  <a:pt x="1216" y="747"/>
                  <a:pt x="1216" y="896"/>
                </a:cubicBezTo>
                <a:close/>
                <a:moveTo>
                  <a:pt x="768" y="896"/>
                </a:moveTo>
                <a:cubicBezTo>
                  <a:pt x="768" y="966"/>
                  <a:pt x="710" y="1024"/>
                  <a:pt x="640" y="1024"/>
                </a:cubicBezTo>
                <a:cubicBezTo>
                  <a:pt x="570" y="1024"/>
                  <a:pt x="512" y="966"/>
                  <a:pt x="512" y="896"/>
                </a:cubicBezTo>
                <a:cubicBezTo>
                  <a:pt x="512" y="826"/>
                  <a:pt x="570" y="768"/>
                  <a:pt x="640" y="768"/>
                </a:cubicBezTo>
                <a:cubicBezTo>
                  <a:pt x="664" y="768"/>
                  <a:pt x="686" y="775"/>
                  <a:pt x="705" y="786"/>
                </a:cubicBezTo>
                <a:cubicBezTo>
                  <a:pt x="614" y="877"/>
                  <a:pt x="614" y="877"/>
                  <a:pt x="614" y="877"/>
                </a:cubicBezTo>
                <a:cubicBezTo>
                  <a:pt x="602" y="890"/>
                  <a:pt x="602" y="909"/>
                  <a:pt x="614" y="922"/>
                </a:cubicBezTo>
                <a:cubicBezTo>
                  <a:pt x="621" y="928"/>
                  <a:pt x="634" y="928"/>
                  <a:pt x="640" y="928"/>
                </a:cubicBezTo>
                <a:cubicBezTo>
                  <a:pt x="646" y="928"/>
                  <a:pt x="659" y="928"/>
                  <a:pt x="659" y="922"/>
                </a:cubicBezTo>
                <a:cubicBezTo>
                  <a:pt x="750" y="831"/>
                  <a:pt x="750" y="831"/>
                  <a:pt x="750" y="831"/>
                </a:cubicBezTo>
                <a:cubicBezTo>
                  <a:pt x="761" y="850"/>
                  <a:pt x="768" y="872"/>
                  <a:pt x="768" y="896"/>
                </a:cubicBezTo>
                <a:close/>
                <a:moveTo>
                  <a:pt x="752" y="739"/>
                </a:moveTo>
                <a:cubicBezTo>
                  <a:pt x="721" y="717"/>
                  <a:pt x="683" y="704"/>
                  <a:pt x="640" y="704"/>
                </a:cubicBezTo>
                <a:cubicBezTo>
                  <a:pt x="531" y="704"/>
                  <a:pt x="448" y="787"/>
                  <a:pt x="448" y="896"/>
                </a:cubicBezTo>
                <a:cubicBezTo>
                  <a:pt x="448" y="1005"/>
                  <a:pt x="531" y="1088"/>
                  <a:pt x="640" y="1088"/>
                </a:cubicBezTo>
                <a:cubicBezTo>
                  <a:pt x="749" y="1088"/>
                  <a:pt x="832" y="1005"/>
                  <a:pt x="832" y="896"/>
                </a:cubicBezTo>
                <a:cubicBezTo>
                  <a:pt x="832" y="853"/>
                  <a:pt x="819" y="815"/>
                  <a:pt x="797" y="784"/>
                </a:cubicBezTo>
                <a:cubicBezTo>
                  <a:pt x="909" y="671"/>
                  <a:pt x="909" y="671"/>
                  <a:pt x="909" y="671"/>
                </a:cubicBezTo>
                <a:cubicBezTo>
                  <a:pt x="961" y="733"/>
                  <a:pt x="992" y="811"/>
                  <a:pt x="992" y="896"/>
                </a:cubicBezTo>
                <a:cubicBezTo>
                  <a:pt x="992" y="1088"/>
                  <a:pt x="832" y="1248"/>
                  <a:pt x="640" y="1248"/>
                </a:cubicBezTo>
                <a:cubicBezTo>
                  <a:pt x="448" y="1248"/>
                  <a:pt x="288" y="1088"/>
                  <a:pt x="288" y="896"/>
                </a:cubicBezTo>
                <a:cubicBezTo>
                  <a:pt x="288" y="704"/>
                  <a:pt x="448" y="544"/>
                  <a:pt x="640" y="544"/>
                </a:cubicBezTo>
                <a:cubicBezTo>
                  <a:pt x="725" y="544"/>
                  <a:pt x="803" y="575"/>
                  <a:pt x="865" y="627"/>
                </a:cubicBezTo>
                <a:lnTo>
                  <a:pt x="752" y="739"/>
                </a:lnTo>
                <a:close/>
                <a:moveTo>
                  <a:pt x="1267" y="384"/>
                </a:moveTo>
                <a:cubicBezTo>
                  <a:pt x="1152" y="384"/>
                  <a:pt x="1152" y="384"/>
                  <a:pt x="1152" y="384"/>
                </a:cubicBezTo>
                <a:cubicBezTo>
                  <a:pt x="1152" y="269"/>
                  <a:pt x="1152" y="269"/>
                  <a:pt x="1152" y="269"/>
                </a:cubicBezTo>
                <a:cubicBezTo>
                  <a:pt x="1312" y="109"/>
                  <a:pt x="1312" y="109"/>
                  <a:pt x="1312" y="109"/>
                </a:cubicBezTo>
                <a:cubicBezTo>
                  <a:pt x="1312" y="192"/>
                  <a:pt x="1312" y="192"/>
                  <a:pt x="1312" y="192"/>
                </a:cubicBezTo>
                <a:cubicBezTo>
                  <a:pt x="1312" y="211"/>
                  <a:pt x="1325" y="224"/>
                  <a:pt x="1344" y="224"/>
                </a:cubicBezTo>
                <a:cubicBezTo>
                  <a:pt x="1427" y="224"/>
                  <a:pt x="1427" y="224"/>
                  <a:pt x="1427" y="224"/>
                </a:cubicBezTo>
                <a:lnTo>
                  <a:pt x="1267" y="3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sp>
        <p:nvSpPr>
          <p:cNvPr id="65" name="TextBox 64">
            <a:extLst>
              <a:ext uri="{FF2B5EF4-FFF2-40B4-BE49-F238E27FC236}">
                <a16:creationId xmlns:a16="http://schemas.microsoft.com/office/drawing/2014/main" id="{D7ABC527-142F-5C9F-E110-A1D38C6AE31E}"/>
              </a:ext>
            </a:extLst>
          </p:cNvPr>
          <p:cNvSpPr txBox="1"/>
          <p:nvPr/>
        </p:nvSpPr>
        <p:spPr>
          <a:xfrm>
            <a:off x="5375470" y="1488271"/>
            <a:ext cx="1383392"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Red Hat Display" panose="02010503040201060303" pitchFamily="2" charset="77"/>
                <a:ea typeface="Calibri Light" charset="0"/>
                <a:cs typeface="Segoe UI" panose="020B0502040204020203" pitchFamily="34" charset="0"/>
              </a:rPr>
              <a:t>Background</a:t>
            </a:r>
            <a:endParaRPr lang="en-US" sz="2000" dirty="0">
              <a:solidFill>
                <a:schemeClr val="tx1">
                  <a:lumMod val="75000"/>
                  <a:lumOff val="25000"/>
                </a:schemeClr>
              </a:solidFill>
              <a:latin typeface="Red Hat Display" panose="02010503040201060303" pitchFamily="2" charset="77"/>
              <a:ea typeface="Calibri Light" charset="0"/>
              <a:cs typeface="Segoe UI" panose="020B0502040204020203" pitchFamily="34" charset="0"/>
            </a:endParaRPr>
          </a:p>
        </p:txBody>
      </p:sp>
      <p:sp>
        <p:nvSpPr>
          <p:cNvPr id="67" name="TextBox 66">
            <a:extLst>
              <a:ext uri="{FF2B5EF4-FFF2-40B4-BE49-F238E27FC236}">
                <a16:creationId xmlns:a16="http://schemas.microsoft.com/office/drawing/2014/main" id="{41D49688-15F1-B14C-0955-7FD285D1B3CF}"/>
              </a:ext>
            </a:extLst>
          </p:cNvPr>
          <p:cNvSpPr txBox="1"/>
          <p:nvPr/>
        </p:nvSpPr>
        <p:spPr>
          <a:xfrm>
            <a:off x="5721713" y="2642622"/>
            <a:ext cx="3170740"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Red Hat Display" panose="02010503040201060303" pitchFamily="2" charset="77"/>
                <a:ea typeface="Calibri Light" charset="0"/>
                <a:cs typeface="Segoe UI" panose="020B0502040204020203" pitchFamily="34" charset="0"/>
              </a:rPr>
              <a:t>DataSynthesis as a Platform</a:t>
            </a:r>
            <a:endParaRPr lang="en-US" sz="2000" dirty="0">
              <a:solidFill>
                <a:schemeClr val="tx1">
                  <a:lumMod val="75000"/>
                  <a:lumOff val="25000"/>
                </a:schemeClr>
              </a:solidFill>
              <a:latin typeface="Red Hat Display" panose="02010503040201060303" pitchFamily="2" charset="77"/>
              <a:ea typeface="Calibri Light" charset="0"/>
              <a:cs typeface="Segoe UI" panose="020B0502040204020203" pitchFamily="34" charset="0"/>
            </a:endParaRPr>
          </a:p>
        </p:txBody>
      </p:sp>
      <p:sp>
        <p:nvSpPr>
          <p:cNvPr id="68" name="TextBox 67">
            <a:extLst>
              <a:ext uri="{FF2B5EF4-FFF2-40B4-BE49-F238E27FC236}">
                <a16:creationId xmlns:a16="http://schemas.microsoft.com/office/drawing/2014/main" id="{FB70860A-8EDE-EB3D-C76D-0B285D3B9BF8}"/>
              </a:ext>
            </a:extLst>
          </p:cNvPr>
          <p:cNvSpPr txBox="1"/>
          <p:nvPr/>
        </p:nvSpPr>
        <p:spPr>
          <a:xfrm>
            <a:off x="4869993" y="5850490"/>
            <a:ext cx="2279470"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Red Hat Display" panose="02010503040201060303" pitchFamily="2" charset="77"/>
                <a:ea typeface="Calibri Light" charset="0"/>
                <a:cs typeface="Segoe UI" panose="020B0502040204020203" pitchFamily="34" charset="0"/>
              </a:rPr>
              <a:t>Reference Materials</a:t>
            </a:r>
            <a:endParaRPr lang="en-US" sz="2000" dirty="0">
              <a:solidFill>
                <a:schemeClr val="tx1">
                  <a:lumMod val="75000"/>
                  <a:lumOff val="25000"/>
                </a:schemeClr>
              </a:solidFill>
              <a:latin typeface="Red Hat Display" panose="02010503040201060303" pitchFamily="2" charset="77"/>
              <a:ea typeface="Calibri Light" charset="0"/>
              <a:cs typeface="Segoe UI" panose="020B0502040204020203" pitchFamily="34" charset="0"/>
            </a:endParaRPr>
          </a:p>
        </p:txBody>
      </p:sp>
      <p:sp>
        <p:nvSpPr>
          <p:cNvPr id="69" name="TextBox 68">
            <a:extLst>
              <a:ext uri="{FF2B5EF4-FFF2-40B4-BE49-F238E27FC236}">
                <a16:creationId xmlns:a16="http://schemas.microsoft.com/office/drawing/2014/main" id="{3117D461-ECA2-5C17-CCFE-E981EC3E298D}"/>
              </a:ext>
            </a:extLst>
          </p:cNvPr>
          <p:cNvSpPr txBox="1"/>
          <p:nvPr/>
        </p:nvSpPr>
        <p:spPr>
          <a:xfrm>
            <a:off x="6105261" y="3760109"/>
            <a:ext cx="1994136"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Red Hat Display" panose="02010503040201060303" pitchFamily="2" charset="77"/>
                <a:ea typeface="Calibri Light" charset="0"/>
                <a:cs typeface="Segoe UI" panose="020B0502040204020203" pitchFamily="34" charset="0"/>
              </a:rPr>
              <a:t>Real World Usage</a:t>
            </a:r>
            <a:endParaRPr lang="en-US" sz="2000" dirty="0">
              <a:solidFill>
                <a:schemeClr val="tx1">
                  <a:lumMod val="75000"/>
                  <a:lumOff val="25000"/>
                </a:schemeClr>
              </a:solidFill>
              <a:latin typeface="Red Hat Display" panose="02010503040201060303" pitchFamily="2" charset="77"/>
              <a:ea typeface="Calibri Light" charset="0"/>
              <a:cs typeface="Segoe UI" panose="020B0502040204020203" pitchFamily="34" charset="0"/>
            </a:endParaRPr>
          </a:p>
        </p:txBody>
      </p:sp>
      <p:sp>
        <p:nvSpPr>
          <p:cNvPr id="85" name="Rectangle: Rounded Corners 13">
            <a:extLst>
              <a:ext uri="{FF2B5EF4-FFF2-40B4-BE49-F238E27FC236}">
                <a16:creationId xmlns:a16="http://schemas.microsoft.com/office/drawing/2014/main" id="{9BC09BB3-591C-A52D-C4EE-46FE467B1E69}"/>
              </a:ext>
            </a:extLst>
          </p:cNvPr>
          <p:cNvSpPr/>
          <p:nvPr/>
        </p:nvSpPr>
        <p:spPr>
          <a:xfrm>
            <a:off x="4827313" y="4569134"/>
            <a:ext cx="4147175" cy="824848"/>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Red Hat Display" panose="02010503040201060303" pitchFamily="2" charset="77"/>
            </a:endParaRPr>
          </a:p>
        </p:txBody>
      </p:sp>
      <p:sp>
        <p:nvSpPr>
          <p:cNvPr id="86" name="Oval 85">
            <a:extLst>
              <a:ext uri="{FF2B5EF4-FFF2-40B4-BE49-F238E27FC236}">
                <a16:creationId xmlns:a16="http://schemas.microsoft.com/office/drawing/2014/main" id="{3852EB1C-D872-7AEF-5392-521093C9B004}"/>
              </a:ext>
            </a:extLst>
          </p:cNvPr>
          <p:cNvSpPr/>
          <p:nvPr/>
        </p:nvSpPr>
        <p:spPr>
          <a:xfrm>
            <a:off x="3720552" y="4676614"/>
            <a:ext cx="240660" cy="240658"/>
          </a:xfrm>
          <a:prstGeom prst="ellipse">
            <a:avLst/>
          </a:prstGeom>
          <a:solidFill>
            <a:schemeClr val="bg1"/>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7" name="Straight Connector 86">
            <a:extLst>
              <a:ext uri="{FF2B5EF4-FFF2-40B4-BE49-F238E27FC236}">
                <a16:creationId xmlns:a16="http://schemas.microsoft.com/office/drawing/2014/main" id="{BCFF7D34-3837-CF50-FF35-564DD707C5AA}"/>
              </a:ext>
            </a:extLst>
          </p:cNvPr>
          <p:cNvCxnSpPr>
            <a:cxnSpLocks/>
            <a:stCxn id="86" idx="6"/>
            <a:endCxn id="85" idx="1"/>
          </p:cNvCxnSpPr>
          <p:nvPr/>
        </p:nvCxnSpPr>
        <p:spPr>
          <a:xfrm>
            <a:off x="3961212" y="4796943"/>
            <a:ext cx="866101" cy="184615"/>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D5488CCF-BCA4-5507-4CA2-CB9A6A6EBAAD}"/>
              </a:ext>
            </a:extLst>
          </p:cNvPr>
          <p:cNvSpPr txBox="1"/>
          <p:nvPr/>
        </p:nvSpPr>
        <p:spPr>
          <a:xfrm>
            <a:off x="5516959" y="4815135"/>
            <a:ext cx="2718693"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Red Hat Display" panose="02010503040201060303" pitchFamily="2" charset="77"/>
                <a:ea typeface="Calibri Light" charset="0"/>
                <a:cs typeface="Segoe UI" panose="020B0502040204020203" pitchFamily="34" charset="0"/>
              </a:rPr>
              <a:t>DataSynthesis Direction</a:t>
            </a:r>
            <a:endParaRPr lang="en-US" sz="2000" dirty="0">
              <a:solidFill>
                <a:schemeClr val="tx1">
                  <a:lumMod val="75000"/>
                  <a:lumOff val="25000"/>
                </a:schemeClr>
              </a:solidFill>
              <a:latin typeface="Red Hat Display" panose="02010503040201060303" pitchFamily="2" charset="77"/>
              <a:ea typeface="Calibri Light" charset="0"/>
              <a:cs typeface="Segoe UI" panose="020B0502040204020203" pitchFamily="34" charset="0"/>
            </a:endParaRPr>
          </a:p>
        </p:txBody>
      </p:sp>
    </p:spTree>
    <p:extLst>
      <p:ext uri="{BB962C8B-B14F-4D97-AF65-F5344CB8AC3E}">
        <p14:creationId xmlns:p14="http://schemas.microsoft.com/office/powerpoint/2010/main" val="35534914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8A9A9D-2D27-40E3-8C47-DB899F80E9F7}"/>
              </a:ext>
            </a:extLst>
          </p:cNvPr>
          <p:cNvGrpSpPr/>
          <p:nvPr/>
        </p:nvGrpSpPr>
        <p:grpSpPr>
          <a:xfrm>
            <a:off x="1517476" y="203940"/>
            <a:ext cx="5618846" cy="830997"/>
            <a:chOff x="1529280" y="203941"/>
            <a:chExt cx="5618846" cy="830997"/>
          </a:xfrm>
        </p:grpSpPr>
        <p:sp>
          <p:nvSpPr>
            <p:cNvPr id="5" name="TextBox 4">
              <a:extLst>
                <a:ext uri="{FF2B5EF4-FFF2-40B4-BE49-F238E27FC236}">
                  <a16:creationId xmlns:a16="http://schemas.microsoft.com/office/drawing/2014/main" id="{0CFC0050-3075-4458-804D-3B71AE69114A}"/>
                </a:ext>
              </a:extLst>
            </p:cNvPr>
            <p:cNvSpPr txBox="1"/>
            <p:nvPr/>
          </p:nvSpPr>
          <p:spPr>
            <a:xfrm>
              <a:off x="1529280" y="203941"/>
              <a:ext cx="5618846" cy="830997"/>
            </a:xfrm>
            <a:prstGeom prst="rect">
              <a:avLst/>
            </a:prstGeom>
            <a:noFill/>
          </p:spPr>
          <p:txBody>
            <a:bodyPr wrap="none" rtlCol="0">
              <a:spAutoFit/>
            </a:bodyPr>
            <a:lstStyle>
              <a:defPPr>
                <a:defRPr lang="en-US"/>
              </a:defPPr>
              <a:lvl1pPr>
                <a:defRPr sz="4800" b="0" i="0">
                  <a:solidFill>
                    <a:schemeClr val="accent1"/>
                  </a:solidFill>
                  <a:effectLst/>
                  <a:latin typeface="Arial Black" panose="020B0A04020102020204" pitchFamily="34" charset="0"/>
                </a:defRPr>
              </a:lvl1pPr>
            </a:lstStyle>
            <a:p>
              <a:r>
                <a:rPr lang="en-US" dirty="0">
                  <a:solidFill>
                    <a:schemeClr val="accent2"/>
                  </a:solidFill>
                  <a:latin typeface="Red Hat Display" panose="02010503040201060303" pitchFamily="2" charset="77"/>
                </a:rPr>
                <a:t>Using APIs: Quarkus</a:t>
              </a:r>
            </a:p>
          </p:txBody>
        </p:sp>
        <p:cxnSp>
          <p:nvCxnSpPr>
            <p:cNvPr id="4" name="Straight Connector 3">
              <a:extLst>
                <a:ext uri="{FF2B5EF4-FFF2-40B4-BE49-F238E27FC236}">
                  <a16:creationId xmlns:a16="http://schemas.microsoft.com/office/drawing/2014/main" id="{C56D7C7E-972A-4546-9022-F5E423CE9425}"/>
                </a:ext>
              </a:extLst>
            </p:cNvPr>
            <p:cNvCxnSpPr>
              <a:cxnSpLocks/>
            </p:cNvCxnSpPr>
            <p:nvPr/>
          </p:nvCxnSpPr>
          <p:spPr>
            <a:xfrm>
              <a:off x="1737493" y="1022188"/>
              <a:ext cx="1181100" cy="0"/>
            </a:xfrm>
            <a:prstGeom prst="line">
              <a:avLst/>
            </a:prstGeom>
            <a:noFill/>
            <a:ln w="381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 name="Freeform 16">
            <a:extLst>
              <a:ext uri="{FF2B5EF4-FFF2-40B4-BE49-F238E27FC236}">
                <a16:creationId xmlns:a16="http://schemas.microsoft.com/office/drawing/2014/main" id="{62DED30A-2E56-414D-A579-07C98A7CF695}"/>
              </a:ext>
            </a:extLst>
          </p:cNvPr>
          <p:cNvSpPr/>
          <p:nvPr/>
        </p:nvSpPr>
        <p:spPr>
          <a:xfrm flipH="1">
            <a:off x="241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0">
            <a:extLst>
              <a:ext uri="{FF2B5EF4-FFF2-40B4-BE49-F238E27FC236}">
                <a16:creationId xmlns:a16="http://schemas.microsoft.com/office/drawing/2014/main" id="{C7181490-B0F0-406D-B545-A1E6B393856C}"/>
              </a:ext>
            </a:extLst>
          </p:cNvPr>
          <p:cNvGrpSpPr/>
          <p:nvPr/>
        </p:nvGrpSpPr>
        <p:grpSpPr>
          <a:xfrm>
            <a:off x="-386710" y="-373095"/>
            <a:ext cx="1829836" cy="1775895"/>
            <a:chOff x="-386710" y="-373095"/>
            <a:chExt cx="1829836" cy="1775895"/>
          </a:xfrm>
        </p:grpSpPr>
        <p:sp>
          <p:nvSpPr>
            <p:cNvPr id="12" name="Freeform: Shape 11">
              <a:extLst>
                <a:ext uri="{FF2B5EF4-FFF2-40B4-BE49-F238E27FC236}">
                  <a16:creationId xmlns:a16="http://schemas.microsoft.com/office/drawing/2014/main" id="{20CA6048-F66A-4294-82EE-9CB232A24D5D}"/>
                </a:ext>
              </a:extLst>
            </p:cNvPr>
            <p:cNvSpPr/>
            <p:nvPr/>
          </p:nvSpPr>
          <p:spPr>
            <a:xfrm flipH="1">
              <a:off x="92381"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3A19095F-997E-4357-80A5-EA0C58C7DE27}"/>
                </a:ext>
              </a:extLst>
            </p:cNvPr>
            <p:cNvSpPr/>
            <p:nvPr/>
          </p:nvSpPr>
          <p:spPr>
            <a:xfrm flipH="1">
              <a:off x="331740"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06E45BD6-DE6C-4A54-AF5D-1FD96A10F644}"/>
                </a:ext>
              </a:extLst>
            </p:cNvPr>
            <p:cNvSpPr/>
            <p:nvPr/>
          </p:nvSpPr>
          <p:spPr>
            <a:xfrm flipH="1">
              <a:off x="-386710"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3" name="Slide Number Placeholder 2">
            <a:extLst>
              <a:ext uri="{FF2B5EF4-FFF2-40B4-BE49-F238E27FC236}">
                <a16:creationId xmlns:a16="http://schemas.microsoft.com/office/drawing/2014/main" id="{EF4B469A-4517-FA61-DF56-64DB270B1DDF}"/>
              </a:ext>
            </a:extLst>
          </p:cNvPr>
          <p:cNvSpPr>
            <a:spLocks noGrp="1"/>
          </p:cNvSpPr>
          <p:nvPr>
            <p:ph type="sldNum" sz="quarter" idx="12"/>
          </p:nvPr>
        </p:nvSpPr>
        <p:spPr/>
        <p:txBody>
          <a:bodyPr/>
          <a:lstStyle/>
          <a:p>
            <a:fld id="{13977CFE-518C-4DE5-A6A8-72B8FCA09D3F}" type="slidenum">
              <a:rPr lang="en-US" smtClean="0"/>
              <a:t>20</a:t>
            </a:fld>
            <a:endParaRPr lang="en-US"/>
          </a:p>
        </p:txBody>
      </p:sp>
      <p:sp>
        <p:nvSpPr>
          <p:cNvPr id="8" name="Google Shape;969;p66">
            <a:extLst>
              <a:ext uri="{FF2B5EF4-FFF2-40B4-BE49-F238E27FC236}">
                <a16:creationId xmlns:a16="http://schemas.microsoft.com/office/drawing/2014/main" id="{15AFFD09-5415-45EF-A58D-F424B7C18CAE}"/>
              </a:ext>
            </a:extLst>
          </p:cNvPr>
          <p:cNvSpPr txBox="1"/>
          <p:nvPr/>
        </p:nvSpPr>
        <p:spPr>
          <a:xfrm>
            <a:off x="7636137" y="1257075"/>
            <a:ext cx="4353332" cy="1124700"/>
          </a:xfrm>
          <a:prstGeom prst="rect">
            <a:avLst/>
          </a:prstGeom>
          <a:noFill/>
          <a:ln>
            <a:noFill/>
          </a:ln>
        </p:spPr>
        <p:txBody>
          <a:bodyPr spcFirstLastPara="1" wrap="square" lIns="91425" tIns="91425" rIns="91425" bIns="91425" anchor="t" anchorCtr="0">
            <a:noAutofit/>
          </a:bodyPr>
          <a:lstStyle/>
          <a:p>
            <a:pPr marL="292100" lvl="0" indent="-254000" algn="l" rtl="0">
              <a:lnSpc>
                <a:spcPct val="115000"/>
              </a:lnSpc>
              <a:spcBef>
                <a:spcPts val="600"/>
              </a:spcBef>
              <a:spcAft>
                <a:spcPts val="0"/>
              </a:spcAft>
              <a:buSzPts val="1000"/>
              <a:buFont typeface="Red Hat Display"/>
              <a:buAutoNum type="arabicPeriod"/>
            </a:pPr>
            <a:r>
              <a:rPr lang="en-US" sz="1200" dirty="0">
                <a:latin typeface="Red Hat Display" panose="02010503040201060303" pitchFamily="2" charset="77"/>
                <a:ea typeface="Red Hat Display"/>
                <a:cs typeface="Red Hat Display"/>
                <a:sym typeface="Red Hat Display"/>
              </a:rPr>
              <a:t>Go the repo and download it </a:t>
            </a:r>
            <a:r>
              <a:rPr lang="en-US" sz="1200" u="sng" dirty="0">
                <a:solidFill>
                  <a:schemeClr val="hlink"/>
                </a:solidFill>
                <a:latin typeface="Red Hat Display" panose="02010503040201060303" pitchFamily="2" charset="77"/>
                <a:ea typeface="Red Hat Display"/>
                <a:cs typeface="Red Hat Display"/>
                <a:sym typeface="Red Hat Display"/>
                <a:hlinkClick r:id="rId2"/>
              </a:rPr>
              <a:t>https://github.com/Project-Herophilus/DataSynthesis</a:t>
            </a:r>
            <a:endParaRPr sz="1200" dirty="0">
              <a:latin typeface="Red Hat Display" panose="02010503040201060303" pitchFamily="2" charset="77"/>
              <a:ea typeface="Red Hat Display"/>
              <a:cs typeface="Red Hat Display"/>
              <a:sym typeface="Red Hat Display"/>
            </a:endParaRPr>
          </a:p>
          <a:p>
            <a:pPr marL="292100" lvl="0" indent="-254000" algn="l" rtl="0">
              <a:lnSpc>
                <a:spcPct val="115000"/>
              </a:lnSpc>
              <a:spcBef>
                <a:spcPts val="600"/>
              </a:spcBef>
              <a:spcAft>
                <a:spcPts val="0"/>
              </a:spcAft>
              <a:buSzPts val="1000"/>
              <a:buFont typeface="Red Hat Display"/>
              <a:buAutoNum type="arabicPeriod"/>
            </a:pPr>
            <a:r>
              <a:rPr lang="en-US" sz="1200" dirty="0">
                <a:latin typeface="Red Hat Display" panose="02010503040201060303" pitchFamily="2" charset="77"/>
                <a:ea typeface="Red Hat Display"/>
                <a:cs typeface="Red Hat Display"/>
                <a:sym typeface="Red Hat Display"/>
              </a:rPr>
              <a:t>Setup and implement, then seed your database (if you run the all-in-one container pattern - it puts a small subset of data there). </a:t>
            </a:r>
            <a:endParaRPr sz="1200" dirty="0">
              <a:latin typeface="Red Hat Display" panose="02010503040201060303" pitchFamily="2" charset="77"/>
              <a:ea typeface="Red Hat Display"/>
              <a:cs typeface="Red Hat Display"/>
              <a:sym typeface="Red Hat Display"/>
            </a:endParaRPr>
          </a:p>
          <a:p>
            <a:pPr marL="292100" lvl="0" indent="-260350" algn="l" rtl="0">
              <a:lnSpc>
                <a:spcPct val="115000"/>
              </a:lnSpc>
              <a:spcBef>
                <a:spcPts val="600"/>
              </a:spcBef>
              <a:spcAft>
                <a:spcPts val="0"/>
              </a:spcAft>
              <a:buSzPts val="1100"/>
              <a:buFont typeface="Red Hat Display"/>
              <a:buAutoNum type="arabicPeriod"/>
            </a:pPr>
            <a:r>
              <a:rPr lang="en-US" sz="1200" dirty="0">
                <a:latin typeface="Red Hat Display" panose="02010503040201060303" pitchFamily="2" charset="77"/>
                <a:ea typeface="Red Hat Display"/>
                <a:cs typeface="Red Hat Display"/>
                <a:sym typeface="Red Hat Display"/>
              </a:rPr>
              <a:t>Go to the DataTier-APIs directory within the project and then to the Quarkus-APIs directory and run this command (all the params are put in based on my implementation): </a:t>
            </a:r>
            <a:br>
              <a:rPr lang="en-US" sz="1200" dirty="0">
                <a:latin typeface="Red Hat Display" panose="02010503040201060303" pitchFamily="2" charset="77"/>
                <a:ea typeface="Red Hat Display"/>
                <a:cs typeface="Red Hat Display"/>
                <a:sym typeface="Red Hat Display"/>
              </a:rPr>
            </a:br>
            <a:r>
              <a:rPr lang="en-US" sz="1200" b="1" dirty="0">
                <a:latin typeface="Red Hat Display" panose="02010503040201060303" pitchFamily="2" charset="77"/>
                <a:ea typeface="Red Hat Display"/>
                <a:cs typeface="Red Hat Display"/>
                <a:sym typeface="Red Hat Display"/>
              </a:rPr>
              <a:t>Sample Command:</a:t>
            </a:r>
            <a:br>
              <a:rPr lang="en-US" sz="1200" dirty="0">
                <a:solidFill>
                  <a:schemeClr val="dk1"/>
                </a:solidFill>
                <a:latin typeface="Red Hat Display" panose="02010503040201060303" pitchFamily="2" charset="77"/>
                <a:ea typeface="Comfortaa"/>
                <a:cs typeface="Comfortaa"/>
                <a:sym typeface="Comfortaa"/>
              </a:rPr>
            </a:br>
            <a:r>
              <a:rPr lang="en-US" sz="1200" dirty="0" err="1">
                <a:solidFill>
                  <a:schemeClr val="dk1"/>
                </a:solidFill>
                <a:latin typeface="Red Hat Display" panose="02010503040201060303" pitchFamily="2" charset="77"/>
                <a:ea typeface="Red Hat Display"/>
                <a:cs typeface="Red Hat Display"/>
                <a:sym typeface="Red Hat Display"/>
              </a:rPr>
              <a:t>mvn</a:t>
            </a:r>
            <a:r>
              <a:rPr lang="en-US" sz="1200" dirty="0">
                <a:solidFill>
                  <a:schemeClr val="dk1"/>
                </a:solidFill>
                <a:latin typeface="Red Hat Display" panose="02010503040201060303" pitchFamily="2" charset="77"/>
                <a:ea typeface="Red Hat Display"/>
                <a:cs typeface="Red Hat Display"/>
                <a:sym typeface="Red Hat Display"/>
              </a:rPr>
              <a:t> </a:t>
            </a:r>
            <a:r>
              <a:rPr lang="en-US" sz="1200" dirty="0" err="1">
                <a:solidFill>
                  <a:schemeClr val="dk1"/>
                </a:solidFill>
                <a:latin typeface="Red Hat Display" panose="02010503040201060303" pitchFamily="2" charset="77"/>
                <a:ea typeface="Red Hat Display"/>
                <a:cs typeface="Red Hat Display"/>
                <a:sym typeface="Red Hat Display"/>
              </a:rPr>
              <a:t>quarkus:dev</a:t>
            </a:r>
            <a:r>
              <a:rPr lang="en-US" sz="1200" dirty="0">
                <a:solidFill>
                  <a:schemeClr val="dk1"/>
                </a:solidFill>
                <a:latin typeface="Red Hat Display" panose="02010503040201060303" pitchFamily="2" charset="77"/>
                <a:ea typeface="Red Hat Display"/>
                <a:cs typeface="Red Hat Display"/>
                <a:sym typeface="Red Hat Display"/>
              </a:rPr>
              <a:t> -</a:t>
            </a:r>
            <a:r>
              <a:rPr lang="en-US" sz="1200" dirty="0" err="1">
                <a:solidFill>
                  <a:schemeClr val="dk1"/>
                </a:solidFill>
                <a:latin typeface="Red Hat Display" panose="02010503040201060303" pitchFamily="2" charset="77"/>
                <a:ea typeface="Red Hat Display"/>
                <a:cs typeface="Red Hat Display"/>
                <a:sym typeface="Red Hat Display"/>
              </a:rPr>
              <a:t>Dquarkus.liquibase.migrate</a:t>
            </a:r>
            <a:r>
              <a:rPr lang="en-US" sz="1200" dirty="0">
                <a:solidFill>
                  <a:schemeClr val="dk1"/>
                </a:solidFill>
                <a:latin typeface="Red Hat Display" panose="02010503040201060303" pitchFamily="2" charset="77"/>
                <a:ea typeface="Red Hat Display"/>
                <a:cs typeface="Red Hat Display"/>
                <a:sym typeface="Red Hat Display"/>
              </a:rPr>
              <a:t>-at-start=false -DDATABASE_NAME=</a:t>
            </a:r>
            <a:r>
              <a:rPr lang="en-US" sz="1200" dirty="0" err="1">
                <a:solidFill>
                  <a:schemeClr val="dk1"/>
                </a:solidFill>
                <a:latin typeface="Red Hat Display" panose="02010503040201060303" pitchFamily="2" charset="77"/>
                <a:ea typeface="Red Hat Display"/>
                <a:cs typeface="Red Hat Display"/>
                <a:sym typeface="Red Hat Display"/>
              </a:rPr>
              <a:t>datasynthesis</a:t>
            </a:r>
            <a:r>
              <a:rPr lang="en-US" sz="1200" dirty="0">
                <a:solidFill>
                  <a:schemeClr val="dk1"/>
                </a:solidFill>
                <a:latin typeface="Red Hat Display" panose="02010503040201060303" pitchFamily="2" charset="77"/>
                <a:ea typeface="Red Hat Display"/>
                <a:cs typeface="Red Hat Display"/>
                <a:sym typeface="Red Hat Display"/>
              </a:rPr>
              <a:t> -DDATABASE_HOST=127.0.0.1 -DDATABASE_USERNAME=root -DDATABASE_PASSWORD=Developer123 -DDATABASE_PORT=3306  -</a:t>
            </a:r>
            <a:r>
              <a:rPr lang="en-US" sz="1200" dirty="0" err="1">
                <a:solidFill>
                  <a:schemeClr val="dk1"/>
                </a:solidFill>
                <a:latin typeface="Red Hat Display" panose="02010503040201060303" pitchFamily="2" charset="77"/>
                <a:ea typeface="Red Hat Display"/>
                <a:cs typeface="Red Hat Display"/>
                <a:sym typeface="Red Hat Display"/>
              </a:rPr>
              <a:t>DskipTests</a:t>
            </a:r>
            <a:r>
              <a:rPr lang="en-US" sz="1200" dirty="0">
                <a:solidFill>
                  <a:schemeClr val="dk1"/>
                </a:solidFill>
                <a:latin typeface="Red Hat Display" panose="02010503040201060303" pitchFamily="2" charset="77"/>
                <a:ea typeface="Red Hat Display"/>
                <a:cs typeface="Red Hat Display"/>
                <a:sym typeface="Red Hat Display"/>
              </a:rPr>
              <a:t> -</a:t>
            </a:r>
            <a:r>
              <a:rPr lang="en-US" sz="1200" dirty="0" err="1">
                <a:solidFill>
                  <a:schemeClr val="dk1"/>
                </a:solidFill>
                <a:latin typeface="Red Hat Display" panose="02010503040201060303" pitchFamily="2" charset="77"/>
                <a:ea typeface="Red Hat Display"/>
                <a:cs typeface="Red Hat Display"/>
                <a:sym typeface="Red Hat Display"/>
              </a:rPr>
              <a:t>Dquarkus.hibernate</a:t>
            </a:r>
            <a:r>
              <a:rPr lang="en-US" sz="1200" dirty="0">
                <a:solidFill>
                  <a:schemeClr val="dk1"/>
                </a:solidFill>
                <a:latin typeface="Red Hat Display" panose="02010503040201060303" pitchFamily="2" charset="77"/>
                <a:ea typeface="Red Hat Display"/>
                <a:cs typeface="Red Hat Display"/>
                <a:sym typeface="Red Hat Display"/>
              </a:rPr>
              <a:t>-</a:t>
            </a:r>
            <a:r>
              <a:rPr lang="en-US" sz="1200" dirty="0" err="1">
                <a:solidFill>
                  <a:schemeClr val="dk1"/>
                </a:solidFill>
                <a:latin typeface="Red Hat Display" panose="02010503040201060303" pitchFamily="2" charset="77"/>
                <a:ea typeface="Red Hat Display"/>
                <a:cs typeface="Red Hat Display"/>
                <a:sym typeface="Red Hat Display"/>
              </a:rPr>
              <a:t>orm.validate</a:t>
            </a:r>
            <a:r>
              <a:rPr lang="en-US" sz="1200" dirty="0">
                <a:solidFill>
                  <a:schemeClr val="dk1"/>
                </a:solidFill>
                <a:latin typeface="Red Hat Display" panose="02010503040201060303" pitchFamily="2" charset="77"/>
                <a:ea typeface="Red Hat Display"/>
                <a:cs typeface="Red Hat Display"/>
                <a:sym typeface="Red Hat Display"/>
              </a:rPr>
              <a:t>-in-dev-mode=false</a:t>
            </a:r>
            <a:endParaRPr sz="1200" dirty="0">
              <a:solidFill>
                <a:schemeClr val="dk1"/>
              </a:solidFill>
              <a:latin typeface="Red Hat Display" panose="02010503040201060303" pitchFamily="2" charset="77"/>
              <a:ea typeface="Red Hat Display"/>
              <a:cs typeface="Red Hat Display"/>
              <a:sym typeface="Red Hat Display"/>
            </a:endParaRPr>
          </a:p>
          <a:p>
            <a:pPr marL="292100" lvl="0" indent="-254000" algn="l" rtl="0">
              <a:lnSpc>
                <a:spcPct val="115000"/>
              </a:lnSpc>
              <a:spcBef>
                <a:spcPts val="600"/>
              </a:spcBef>
              <a:spcAft>
                <a:spcPts val="0"/>
              </a:spcAft>
              <a:buSzPts val="1000"/>
              <a:buFont typeface="Red Hat Display"/>
              <a:buAutoNum type="arabicPeriod"/>
            </a:pPr>
            <a:r>
              <a:rPr lang="en-US" sz="1200" dirty="0">
                <a:latin typeface="Red Hat Display" panose="02010503040201060303" pitchFamily="2" charset="77"/>
                <a:ea typeface="Red Hat Display"/>
                <a:cs typeface="Red Hat Display"/>
                <a:sym typeface="Red Hat Display"/>
              </a:rPr>
              <a:t>Use The Postman link to test quickly: </a:t>
            </a:r>
            <a:br>
              <a:rPr lang="en-US" sz="1200" dirty="0">
                <a:latin typeface="Red Hat Display" panose="02010503040201060303" pitchFamily="2" charset="77"/>
                <a:ea typeface="Red Hat Display"/>
                <a:cs typeface="Red Hat Display"/>
                <a:sym typeface="Red Hat Display"/>
              </a:rPr>
            </a:br>
            <a:r>
              <a:rPr lang="en-US" sz="1200" b="1" dirty="0">
                <a:latin typeface="Red Hat Display" panose="02010503040201060303" pitchFamily="2" charset="77"/>
                <a:ea typeface="Red Hat Display"/>
                <a:cs typeface="Red Hat Display"/>
                <a:sym typeface="Red Hat Display"/>
              </a:rPr>
              <a:t>Got to Quarkus APIs folder - Generators and Queries available</a:t>
            </a:r>
            <a:br>
              <a:rPr lang="en-US" sz="1200" b="1" dirty="0">
                <a:latin typeface="Red Hat Display" panose="02010503040201060303" pitchFamily="2" charset="77"/>
                <a:ea typeface="Red Hat Display"/>
                <a:cs typeface="Red Hat Display"/>
                <a:sym typeface="Red Hat Display"/>
              </a:rPr>
            </a:br>
            <a:r>
              <a:rPr lang="en-US" sz="1200" u="sng" dirty="0">
                <a:solidFill>
                  <a:schemeClr val="hlink"/>
                </a:solidFill>
                <a:latin typeface="Red Hat Display" panose="02010503040201060303" pitchFamily="2" charset="77"/>
                <a:ea typeface="Red Hat Display"/>
                <a:cs typeface="Red Hat Display"/>
                <a:sym typeface="Red Hat Display"/>
                <a:hlinkClick r:id="rId3"/>
              </a:rPr>
              <a:t>DataSynthesis Data APIs</a:t>
            </a:r>
            <a:endParaRPr sz="1200" dirty="0">
              <a:solidFill>
                <a:srgbClr val="FFFFFF"/>
              </a:solidFill>
              <a:latin typeface="Red Hat Display" panose="02010503040201060303" pitchFamily="2" charset="77"/>
              <a:ea typeface="Red Hat Display"/>
              <a:cs typeface="Red Hat Display"/>
              <a:sym typeface="Red Hat Display"/>
            </a:endParaRPr>
          </a:p>
          <a:p>
            <a:pPr marL="457200" lvl="0" indent="-311150" algn="l" rtl="0">
              <a:lnSpc>
                <a:spcPct val="115000"/>
              </a:lnSpc>
              <a:spcBef>
                <a:spcPts val="0"/>
              </a:spcBef>
              <a:spcAft>
                <a:spcPts val="0"/>
              </a:spcAft>
              <a:buClr>
                <a:srgbClr val="FFFFFF"/>
              </a:buClr>
              <a:buSzPts val="1300"/>
              <a:buFont typeface="Red Hat Display"/>
              <a:buAutoNum type="arabicPeriod"/>
            </a:pPr>
            <a:endParaRPr sz="1200" dirty="0">
              <a:solidFill>
                <a:srgbClr val="FFFFFF"/>
              </a:solidFill>
              <a:latin typeface="Red Hat Display"/>
              <a:ea typeface="Red Hat Display"/>
              <a:cs typeface="Red Hat Display"/>
              <a:sym typeface="Red Hat Display"/>
            </a:endParaRPr>
          </a:p>
          <a:p>
            <a:pPr marL="457200" lvl="0" indent="-311150" algn="l" rtl="0">
              <a:lnSpc>
                <a:spcPct val="115000"/>
              </a:lnSpc>
              <a:spcBef>
                <a:spcPts val="0"/>
              </a:spcBef>
              <a:spcAft>
                <a:spcPts val="0"/>
              </a:spcAft>
              <a:buClr>
                <a:srgbClr val="FFFFFF"/>
              </a:buClr>
              <a:buSzPts val="1300"/>
              <a:buFont typeface="Red Hat Display"/>
              <a:buAutoNum type="arabicPeriod"/>
            </a:pPr>
            <a:endParaRPr sz="1200" dirty="0">
              <a:solidFill>
                <a:srgbClr val="FFFFFF"/>
              </a:solidFill>
              <a:latin typeface="Red Hat Display"/>
              <a:ea typeface="Red Hat Display"/>
              <a:cs typeface="Red Hat Display"/>
              <a:sym typeface="Red Hat Display"/>
            </a:endParaRPr>
          </a:p>
          <a:p>
            <a:pPr marL="457200" lvl="0" indent="-311150" algn="l" rtl="0">
              <a:lnSpc>
                <a:spcPct val="115000"/>
              </a:lnSpc>
              <a:spcBef>
                <a:spcPts val="0"/>
              </a:spcBef>
              <a:spcAft>
                <a:spcPts val="0"/>
              </a:spcAft>
              <a:buClr>
                <a:srgbClr val="FFFFFF"/>
              </a:buClr>
              <a:buSzPts val="1300"/>
              <a:buFont typeface="Red Hat Display"/>
              <a:buAutoNum type="arabicPeriod"/>
            </a:pPr>
            <a:endParaRPr sz="1200" dirty="0">
              <a:solidFill>
                <a:srgbClr val="FFFFFF"/>
              </a:solidFill>
              <a:latin typeface="Red Hat Display"/>
              <a:ea typeface="Red Hat Display"/>
              <a:cs typeface="Red Hat Display"/>
              <a:sym typeface="Red Hat Display"/>
            </a:endParaRPr>
          </a:p>
          <a:p>
            <a:pPr marL="457200" lvl="0" indent="-311150" algn="l" rtl="0">
              <a:lnSpc>
                <a:spcPct val="115000"/>
              </a:lnSpc>
              <a:spcBef>
                <a:spcPts val="0"/>
              </a:spcBef>
              <a:spcAft>
                <a:spcPts val="0"/>
              </a:spcAft>
              <a:buClr>
                <a:srgbClr val="FFFFFF"/>
              </a:buClr>
              <a:buSzPts val="1300"/>
              <a:buFont typeface="Red Hat Display"/>
              <a:buAutoNum type="arabicPeriod"/>
            </a:pPr>
            <a:endParaRPr sz="1200" dirty="0">
              <a:solidFill>
                <a:srgbClr val="FFFFFF"/>
              </a:solidFill>
              <a:latin typeface="Red Hat Display"/>
              <a:ea typeface="Red Hat Display"/>
              <a:cs typeface="Red Hat Display"/>
              <a:sym typeface="Red Hat Display"/>
            </a:endParaRPr>
          </a:p>
        </p:txBody>
      </p:sp>
      <p:pic>
        <p:nvPicPr>
          <p:cNvPr id="9" name="Picture 8">
            <a:extLst>
              <a:ext uri="{FF2B5EF4-FFF2-40B4-BE49-F238E27FC236}">
                <a16:creationId xmlns:a16="http://schemas.microsoft.com/office/drawing/2014/main" id="{ACBCC24F-8783-8B33-AE7B-DE4DFB472F97}"/>
              </a:ext>
            </a:extLst>
          </p:cNvPr>
          <p:cNvPicPr>
            <a:picLocks noChangeAspect="1"/>
          </p:cNvPicPr>
          <p:nvPr/>
        </p:nvPicPr>
        <p:blipFill>
          <a:blip r:embed="rId4"/>
          <a:stretch>
            <a:fillRect/>
          </a:stretch>
        </p:blipFill>
        <p:spPr>
          <a:xfrm>
            <a:off x="430760" y="1542357"/>
            <a:ext cx="7063344" cy="4504642"/>
          </a:xfrm>
          <a:prstGeom prst="rect">
            <a:avLst/>
          </a:prstGeom>
        </p:spPr>
      </p:pic>
    </p:spTree>
    <p:extLst>
      <p:ext uri="{BB962C8B-B14F-4D97-AF65-F5344CB8AC3E}">
        <p14:creationId xmlns:p14="http://schemas.microsoft.com/office/powerpoint/2010/main" val="2016702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8A9A9D-2D27-40E3-8C47-DB899F80E9F7}"/>
              </a:ext>
            </a:extLst>
          </p:cNvPr>
          <p:cNvGrpSpPr/>
          <p:nvPr/>
        </p:nvGrpSpPr>
        <p:grpSpPr>
          <a:xfrm>
            <a:off x="1517476" y="203940"/>
            <a:ext cx="4988866" cy="830997"/>
            <a:chOff x="1529280" y="203941"/>
            <a:chExt cx="4988866" cy="830997"/>
          </a:xfrm>
        </p:grpSpPr>
        <p:sp>
          <p:nvSpPr>
            <p:cNvPr id="5" name="TextBox 4">
              <a:extLst>
                <a:ext uri="{FF2B5EF4-FFF2-40B4-BE49-F238E27FC236}">
                  <a16:creationId xmlns:a16="http://schemas.microsoft.com/office/drawing/2014/main" id="{0CFC0050-3075-4458-804D-3B71AE69114A}"/>
                </a:ext>
              </a:extLst>
            </p:cNvPr>
            <p:cNvSpPr txBox="1"/>
            <p:nvPr/>
          </p:nvSpPr>
          <p:spPr>
            <a:xfrm>
              <a:off x="1529280" y="203941"/>
              <a:ext cx="4988866" cy="830997"/>
            </a:xfrm>
            <a:prstGeom prst="rect">
              <a:avLst/>
            </a:prstGeom>
            <a:noFill/>
          </p:spPr>
          <p:txBody>
            <a:bodyPr wrap="none" rtlCol="0">
              <a:spAutoFit/>
            </a:bodyPr>
            <a:lstStyle>
              <a:defPPr>
                <a:defRPr lang="en-US"/>
              </a:defPPr>
              <a:lvl1pPr>
                <a:defRPr sz="4800" b="0" i="0">
                  <a:solidFill>
                    <a:schemeClr val="accent1"/>
                  </a:solidFill>
                  <a:effectLst/>
                  <a:latin typeface="Arial Black" panose="020B0A04020102020204" pitchFamily="34" charset="0"/>
                </a:defRPr>
              </a:lvl1pPr>
            </a:lstStyle>
            <a:p>
              <a:r>
                <a:rPr lang="en-US" dirty="0">
                  <a:solidFill>
                    <a:schemeClr val="accent2"/>
                  </a:solidFill>
                  <a:latin typeface="Red Hat Display" panose="02010503040201060303" pitchFamily="2" charset="77"/>
                </a:rPr>
                <a:t>Using APIs: Node</a:t>
              </a:r>
            </a:p>
          </p:txBody>
        </p:sp>
        <p:cxnSp>
          <p:nvCxnSpPr>
            <p:cNvPr id="4" name="Straight Connector 3">
              <a:extLst>
                <a:ext uri="{FF2B5EF4-FFF2-40B4-BE49-F238E27FC236}">
                  <a16:creationId xmlns:a16="http://schemas.microsoft.com/office/drawing/2014/main" id="{C56D7C7E-972A-4546-9022-F5E423CE9425}"/>
                </a:ext>
              </a:extLst>
            </p:cNvPr>
            <p:cNvCxnSpPr>
              <a:cxnSpLocks/>
            </p:cNvCxnSpPr>
            <p:nvPr/>
          </p:nvCxnSpPr>
          <p:spPr>
            <a:xfrm>
              <a:off x="1737493" y="1022188"/>
              <a:ext cx="1181100" cy="0"/>
            </a:xfrm>
            <a:prstGeom prst="line">
              <a:avLst/>
            </a:prstGeom>
            <a:noFill/>
            <a:ln w="381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 name="Freeform 16">
            <a:extLst>
              <a:ext uri="{FF2B5EF4-FFF2-40B4-BE49-F238E27FC236}">
                <a16:creationId xmlns:a16="http://schemas.microsoft.com/office/drawing/2014/main" id="{62DED30A-2E56-414D-A579-07C98A7CF695}"/>
              </a:ext>
            </a:extLst>
          </p:cNvPr>
          <p:cNvSpPr/>
          <p:nvPr/>
        </p:nvSpPr>
        <p:spPr>
          <a:xfrm flipH="1">
            <a:off x="241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0">
            <a:extLst>
              <a:ext uri="{FF2B5EF4-FFF2-40B4-BE49-F238E27FC236}">
                <a16:creationId xmlns:a16="http://schemas.microsoft.com/office/drawing/2014/main" id="{C7181490-B0F0-406D-B545-A1E6B393856C}"/>
              </a:ext>
            </a:extLst>
          </p:cNvPr>
          <p:cNvGrpSpPr/>
          <p:nvPr/>
        </p:nvGrpSpPr>
        <p:grpSpPr>
          <a:xfrm>
            <a:off x="-386710" y="-373095"/>
            <a:ext cx="1829836" cy="1775895"/>
            <a:chOff x="-386710" y="-373095"/>
            <a:chExt cx="1829836" cy="1775895"/>
          </a:xfrm>
        </p:grpSpPr>
        <p:sp>
          <p:nvSpPr>
            <p:cNvPr id="12" name="Freeform: Shape 11">
              <a:extLst>
                <a:ext uri="{FF2B5EF4-FFF2-40B4-BE49-F238E27FC236}">
                  <a16:creationId xmlns:a16="http://schemas.microsoft.com/office/drawing/2014/main" id="{20CA6048-F66A-4294-82EE-9CB232A24D5D}"/>
                </a:ext>
              </a:extLst>
            </p:cNvPr>
            <p:cNvSpPr/>
            <p:nvPr/>
          </p:nvSpPr>
          <p:spPr>
            <a:xfrm flipH="1">
              <a:off x="92381"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3A19095F-997E-4357-80A5-EA0C58C7DE27}"/>
                </a:ext>
              </a:extLst>
            </p:cNvPr>
            <p:cNvSpPr/>
            <p:nvPr/>
          </p:nvSpPr>
          <p:spPr>
            <a:xfrm flipH="1">
              <a:off x="331740"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06E45BD6-DE6C-4A54-AF5D-1FD96A10F644}"/>
                </a:ext>
              </a:extLst>
            </p:cNvPr>
            <p:cNvSpPr/>
            <p:nvPr/>
          </p:nvSpPr>
          <p:spPr>
            <a:xfrm flipH="1">
              <a:off x="-386710"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3" name="Slide Number Placeholder 2">
            <a:extLst>
              <a:ext uri="{FF2B5EF4-FFF2-40B4-BE49-F238E27FC236}">
                <a16:creationId xmlns:a16="http://schemas.microsoft.com/office/drawing/2014/main" id="{EF4B469A-4517-FA61-DF56-64DB270B1DDF}"/>
              </a:ext>
            </a:extLst>
          </p:cNvPr>
          <p:cNvSpPr>
            <a:spLocks noGrp="1"/>
          </p:cNvSpPr>
          <p:nvPr>
            <p:ph type="sldNum" sz="quarter" idx="12"/>
          </p:nvPr>
        </p:nvSpPr>
        <p:spPr/>
        <p:txBody>
          <a:bodyPr/>
          <a:lstStyle/>
          <a:p>
            <a:fld id="{13977CFE-518C-4DE5-A6A8-72B8FCA09D3F}" type="slidenum">
              <a:rPr lang="en-US" smtClean="0"/>
              <a:t>21</a:t>
            </a:fld>
            <a:endParaRPr lang="en-US"/>
          </a:p>
        </p:txBody>
      </p:sp>
      <p:sp>
        <p:nvSpPr>
          <p:cNvPr id="8" name="Google Shape;969;p66">
            <a:extLst>
              <a:ext uri="{FF2B5EF4-FFF2-40B4-BE49-F238E27FC236}">
                <a16:creationId xmlns:a16="http://schemas.microsoft.com/office/drawing/2014/main" id="{15AFFD09-5415-45EF-A58D-F424B7C18CAE}"/>
              </a:ext>
            </a:extLst>
          </p:cNvPr>
          <p:cNvSpPr txBox="1"/>
          <p:nvPr/>
        </p:nvSpPr>
        <p:spPr>
          <a:xfrm>
            <a:off x="467139" y="1489329"/>
            <a:ext cx="4353332" cy="1124700"/>
          </a:xfrm>
          <a:prstGeom prst="rect">
            <a:avLst/>
          </a:prstGeom>
          <a:noFill/>
          <a:ln>
            <a:noFill/>
          </a:ln>
        </p:spPr>
        <p:txBody>
          <a:bodyPr spcFirstLastPara="1" wrap="square" lIns="91425" tIns="91425" rIns="91425" bIns="91425" anchor="t" anchorCtr="0">
            <a:noAutofit/>
          </a:bodyPr>
          <a:lstStyle/>
          <a:p>
            <a:pPr marL="292100" lvl="0" indent="-254000" algn="l" rtl="0">
              <a:lnSpc>
                <a:spcPct val="115000"/>
              </a:lnSpc>
              <a:spcBef>
                <a:spcPts val="600"/>
              </a:spcBef>
              <a:spcAft>
                <a:spcPts val="0"/>
              </a:spcAft>
              <a:buSzPts val="1000"/>
              <a:buFont typeface="Red Hat Display"/>
              <a:buAutoNum type="arabicPeriod"/>
            </a:pPr>
            <a:r>
              <a:rPr lang="en-US" sz="1200" dirty="0">
                <a:latin typeface="Red Hat Display" panose="02010503040201060303" pitchFamily="2" charset="77"/>
                <a:ea typeface="Red Hat Display"/>
                <a:cs typeface="Red Hat Display"/>
                <a:sym typeface="Red Hat Display"/>
              </a:rPr>
              <a:t>Go the repo and download it </a:t>
            </a:r>
            <a:r>
              <a:rPr lang="en-US" sz="1200" u="sng" dirty="0">
                <a:solidFill>
                  <a:schemeClr val="hlink"/>
                </a:solidFill>
                <a:latin typeface="Red Hat Display" panose="02010503040201060303" pitchFamily="2" charset="77"/>
                <a:ea typeface="Red Hat Display"/>
                <a:cs typeface="Red Hat Display"/>
                <a:sym typeface="Red Hat Display"/>
                <a:hlinkClick r:id="rId2"/>
              </a:rPr>
              <a:t>https://github.com/Project-Herophilus/DataSynthesis</a:t>
            </a:r>
            <a:endParaRPr sz="1200" dirty="0">
              <a:latin typeface="Red Hat Display" panose="02010503040201060303" pitchFamily="2" charset="77"/>
              <a:ea typeface="Red Hat Display"/>
              <a:cs typeface="Red Hat Display"/>
              <a:sym typeface="Red Hat Display"/>
            </a:endParaRPr>
          </a:p>
          <a:p>
            <a:pPr marL="292100" lvl="0" indent="-254000" algn="l" rtl="0">
              <a:lnSpc>
                <a:spcPct val="115000"/>
              </a:lnSpc>
              <a:spcBef>
                <a:spcPts val="600"/>
              </a:spcBef>
              <a:spcAft>
                <a:spcPts val="0"/>
              </a:spcAft>
              <a:buSzPts val="1000"/>
              <a:buFont typeface="Red Hat Display"/>
              <a:buAutoNum type="arabicPeriod"/>
            </a:pPr>
            <a:r>
              <a:rPr lang="en-US" sz="1200" dirty="0">
                <a:latin typeface="Red Hat Display" panose="02010503040201060303" pitchFamily="2" charset="77"/>
                <a:ea typeface="Red Hat Display"/>
                <a:cs typeface="Red Hat Display"/>
                <a:sym typeface="Red Hat Display"/>
              </a:rPr>
              <a:t>Setup and implement then seed your database (if you run the all-in-one container pattern - it puts a small subset of data there). </a:t>
            </a:r>
            <a:endParaRPr sz="1200" dirty="0">
              <a:latin typeface="Red Hat Display" panose="02010503040201060303" pitchFamily="2" charset="77"/>
              <a:ea typeface="Red Hat Display"/>
              <a:cs typeface="Red Hat Display"/>
              <a:sym typeface="Red Hat Display"/>
            </a:endParaRPr>
          </a:p>
          <a:p>
            <a:pPr marL="292100" lvl="0" indent="-260350" algn="l" rtl="0">
              <a:lnSpc>
                <a:spcPct val="115000"/>
              </a:lnSpc>
              <a:spcBef>
                <a:spcPts val="600"/>
              </a:spcBef>
              <a:spcAft>
                <a:spcPts val="0"/>
              </a:spcAft>
              <a:buSzPts val="1100"/>
              <a:buFont typeface="Red Hat Display"/>
              <a:buAutoNum type="arabicPeriod"/>
            </a:pPr>
            <a:r>
              <a:rPr lang="en-US" sz="1200" dirty="0">
                <a:latin typeface="Red Hat Display" panose="02010503040201060303" pitchFamily="2" charset="77"/>
                <a:ea typeface="Red Hat Display"/>
                <a:cs typeface="Red Hat Display"/>
                <a:sym typeface="Red Hat Display"/>
              </a:rPr>
              <a:t>Go to the DataTier-APIs directory within the project and then to the Node-APIs directory and run this command (all the params are put in based on my implementation): </a:t>
            </a:r>
            <a:br>
              <a:rPr lang="en-US" sz="1200" dirty="0">
                <a:latin typeface="Red Hat Display" panose="02010503040201060303" pitchFamily="2" charset="77"/>
                <a:ea typeface="Red Hat Display"/>
                <a:cs typeface="Red Hat Display"/>
                <a:sym typeface="Red Hat Display"/>
              </a:rPr>
            </a:br>
            <a:r>
              <a:rPr lang="en-US" sz="1200" dirty="0">
                <a:latin typeface="Red Hat Display" panose="02010503040201060303" pitchFamily="2" charset="77"/>
                <a:ea typeface="Red Hat Display"/>
                <a:cs typeface="Red Hat Display"/>
                <a:sym typeface="Red Hat Display"/>
              </a:rPr>
              <a:t>To startup, Node APIs require a .env file (or environment variables persisted in some way).  Here is a </a:t>
            </a:r>
            <a:r>
              <a:rPr lang="en-US" sz="1200" dirty="0">
                <a:latin typeface="Red Hat Display" panose="02010503040201060303" pitchFamily="2" charset="77"/>
                <a:ea typeface="Red Hat Display"/>
                <a:cs typeface="Red Hat Display"/>
                <a:sym typeface="Red Hat Display"/>
                <a:hlinkClick r:id="rId3"/>
              </a:rPr>
              <a:t>detailed example</a:t>
            </a:r>
            <a:r>
              <a:rPr lang="en-US" sz="1200" dirty="0">
                <a:latin typeface="Red Hat Display" panose="02010503040201060303" pitchFamily="2" charset="77"/>
                <a:ea typeface="Red Hat Display"/>
                <a:cs typeface="Red Hat Display"/>
                <a:sym typeface="Red Hat Display"/>
              </a:rPr>
              <a:t> of how this can be done.</a:t>
            </a:r>
          </a:p>
          <a:p>
            <a:pPr marL="292100" lvl="0" indent="-260350" algn="l" rtl="0">
              <a:lnSpc>
                <a:spcPct val="115000"/>
              </a:lnSpc>
              <a:spcBef>
                <a:spcPts val="600"/>
              </a:spcBef>
              <a:spcAft>
                <a:spcPts val="0"/>
              </a:spcAft>
              <a:buSzPts val="1100"/>
              <a:buFont typeface="Red Hat Display"/>
              <a:buAutoNum type="arabicPeriod"/>
            </a:pPr>
            <a:r>
              <a:rPr lang="en-US" sz="1200" dirty="0">
                <a:latin typeface="Red Hat Display" panose="02010503040201060303" pitchFamily="2" charset="77"/>
                <a:ea typeface="Red Hat Display"/>
                <a:cs typeface="Red Hat Display"/>
                <a:sym typeface="Red Hat Display"/>
              </a:rPr>
              <a:t>Use The Postman link to test quickly: </a:t>
            </a:r>
            <a:br>
              <a:rPr lang="en-US" sz="1200" dirty="0">
                <a:latin typeface="Red Hat Display" panose="02010503040201060303" pitchFamily="2" charset="77"/>
                <a:ea typeface="Red Hat Display"/>
                <a:cs typeface="Red Hat Display"/>
                <a:sym typeface="Red Hat Display"/>
              </a:rPr>
            </a:br>
            <a:r>
              <a:rPr lang="en-US" sz="1200" b="1" dirty="0">
                <a:latin typeface="Red Hat Display" panose="02010503040201060303" pitchFamily="2" charset="77"/>
                <a:ea typeface="Red Hat Display"/>
                <a:cs typeface="Red Hat Display"/>
                <a:sym typeface="Red Hat Display"/>
              </a:rPr>
              <a:t>Got to Node APIs folder</a:t>
            </a:r>
            <a:br>
              <a:rPr lang="en-US" sz="1200" b="1" dirty="0">
                <a:latin typeface="Red Hat Display" panose="02010503040201060303" pitchFamily="2" charset="77"/>
                <a:ea typeface="Red Hat Display"/>
                <a:cs typeface="Red Hat Display"/>
                <a:sym typeface="Red Hat Display"/>
              </a:rPr>
            </a:br>
            <a:r>
              <a:rPr lang="en-US" sz="1200" u="sng" dirty="0">
                <a:solidFill>
                  <a:schemeClr val="hlink"/>
                </a:solidFill>
                <a:latin typeface="Red Hat Display" panose="02010503040201060303" pitchFamily="2" charset="77"/>
                <a:ea typeface="Red Hat Display"/>
                <a:cs typeface="Red Hat Display"/>
                <a:sym typeface="Red Hat Display"/>
                <a:hlinkClick r:id="rId4"/>
              </a:rPr>
              <a:t>DataSynthesis Data APIs</a:t>
            </a:r>
            <a:endParaRPr sz="1200" dirty="0">
              <a:solidFill>
                <a:srgbClr val="FFFFFF"/>
              </a:solidFill>
              <a:latin typeface="Red Hat Display" panose="02010503040201060303" pitchFamily="2" charset="77"/>
              <a:ea typeface="Red Hat Display"/>
              <a:cs typeface="Red Hat Display"/>
              <a:sym typeface="Red Hat Display"/>
            </a:endParaRPr>
          </a:p>
          <a:p>
            <a:pPr marL="457200" lvl="0" indent="-311150" algn="l" rtl="0">
              <a:lnSpc>
                <a:spcPct val="115000"/>
              </a:lnSpc>
              <a:spcBef>
                <a:spcPts val="0"/>
              </a:spcBef>
              <a:spcAft>
                <a:spcPts val="0"/>
              </a:spcAft>
              <a:buClr>
                <a:srgbClr val="FFFFFF"/>
              </a:buClr>
              <a:buSzPts val="1300"/>
              <a:buFont typeface="Red Hat Display"/>
              <a:buAutoNum type="arabicPeriod"/>
            </a:pPr>
            <a:endParaRPr sz="1200" dirty="0">
              <a:solidFill>
                <a:srgbClr val="FFFFFF"/>
              </a:solidFill>
              <a:latin typeface="Red Hat Display"/>
              <a:ea typeface="Red Hat Display"/>
              <a:cs typeface="Red Hat Display"/>
              <a:sym typeface="Red Hat Display"/>
            </a:endParaRPr>
          </a:p>
          <a:p>
            <a:pPr marL="457200" lvl="0" indent="-311150" algn="l" rtl="0">
              <a:lnSpc>
                <a:spcPct val="115000"/>
              </a:lnSpc>
              <a:spcBef>
                <a:spcPts val="0"/>
              </a:spcBef>
              <a:spcAft>
                <a:spcPts val="0"/>
              </a:spcAft>
              <a:buClr>
                <a:srgbClr val="FFFFFF"/>
              </a:buClr>
              <a:buSzPts val="1300"/>
              <a:buFont typeface="Red Hat Display"/>
              <a:buAutoNum type="arabicPeriod"/>
            </a:pPr>
            <a:endParaRPr sz="1200" dirty="0">
              <a:solidFill>
                <a:srgbClr val="FFFFFF"/>
              </a:solidFill>
              <a:latin typeface="Red Hat Display"/>
              <a:ea typeface="Red Hat Display"/>
              <a:cs typeface="Red Hat Display"/>
              <a:sym typeface="Red Hat Display"/>
            </a:endParaRPr>
          </a:p>
          <a:p>
            <a:pPr marL="457200" lvl="0" indent="-311150" algn="l" rtl="0">
              <a:lnSpc>
                <a:spcPct val="115000"/>
              </a:lnSpc>
              <a:spcBef>
                <a:spcPts val="0"/>
              </a:spcBef>
              <a:spcAft>
                <a:spcPts val="0"/>
              </a:spcAft>
              <a:buClr>
                <a:srgbClr val="FFFFFF"/>
              </a:buClr>
              <a:buSzPts val="1300"/>
              <a:buFont typeface="Red Hat Display"/>
              <a:buAutoNum type="arabicPeriod"/>
            </a:pPr>
            <a:endParaRPr sz="1200" dirty="0">
              <a:solidFill>
                <a:srgbClr val="FFFFFF"/>
              </a:solidFill>
              <a:latin typeface="Red Hat Display"/>
              <a:ea typeface="Red Hat Display"/>
              <a:cs typeface="Red Hat Display"/>
              <a:sym typeface="Red Hat Display"/>
            </a:endParaRPr>
          </a:p>
          <a:p>
            <a:pPr marL="457200" lvl="0" indent="-311150" algn="l" rtl="0">
              <a:lnSpc>
                <a:spcPct val="115000"/>
              </a:lnSpc>
              <a:spcBef>
                <a:spcPts val="0"/>
              </a:spcBef>
              <a:spcAft>
                <a:spcPts val="0"/>
              </a:spcAft>
              <a:buClr>
                <a:srgbClr val="FFFFFF"/>
              </a:buClr>
              <a:buSzPts val="1300"/>
              <a:buFont typeface="Red Hat Display"/>
              <a:buAutoNum type="arabicPeriod"/>
            </a:pPr>
            <a:endParaRPr sz="1200" dirty="0">
              <a:solidFill>
                <a:srgbClr val="FFFFFF"/>
              </a:solidFill>
              <a:latin typeface="Red Hat Display"/>
              <a:ea typeface="Red Hat Display"/>
              <a:cs typeface="Red Hat Display"/>
              <a:sym typeface="Red Hat Display"/>
            </a:endParaRPr>
          </a:p>
        </p:txBody>
      </p:sp>
      <p:pic>
        <p:nvPicPr>
          <p:cNvPr id="9" name="Picture 8">
            <a:extLst>
              <a:ext uri="{FF2B5EF4-FFF2-40B4-BE49-F238E27FC236}">
                <a16:creationId xmlns:a16="http://schemas.microsoft.com/office/drawing/2014/main" id="{1AB58B8D-97F5-90EB-3758-DD06D78735C8}"/>
              </a:ext>
            </a:extLst>
          </p:cNvPr>
          <p:cNvPicPr>
            <a:picLocks noChangeAspect="1"/>
          </p:cNvPicPr>
          <p:nvPr/>
        </p:nvPicPr>
        <p:blipFill>
          <a:blip r:embed="rId5"/>
          <a:stretch>
            <a:fillRect/>
          </a:stretch>
        </p:blipFill>
        <p:spPr>
          <a:xfrm>
            <a:off x="5466522" y="1282148"/>
            <a:ext cx="6258339" cy="4864652"/>
          </a:xfrm>
          <a:prstGeom prst="rect">
            <a:avLst/>
          </a:prstGeom>
        </p:spPr>
      </p:pic>
    </p:spTree>
    <p:extLst>
      <p:ext uri="{BB962C8B-B14F-4D97-AF65-F5344CB8AC3E}">
        <p14:creationId xmlns:p14="http://schemas.microsoft.com/office/powerpoint/2010/main" val="1575481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8A9A9D-2D27-40E3-8C47-DB899F80E9F7}"/>
              </a:ext>
            </a:extLst>
          </p:cNvPr>
          <p:cNvGrpSpPr/>
          <p:nvPr/>
        </p:nvGrpSpPr>
        <p:grpSpPr>
          <a:xfrm>
            <a:off x="1517476" y="203940"/>
            <a:ext cx="8207696" cy="830997"/>
            <a:chOff x="1529280" y="203941"/>
            <a:chExt cx="8207696" cy="830997"/>
          </a:xfrm>
        </p:grpSpPr>
        <p:sp>
          <p:nvSpPr>
            <p:cNvPr id="5" name="TextBox 4">
              <a:extLst>
                <a:ext uri="{FF2B5EF4-FFF2-40B4-BE49-F238E27FC236}">
                  <a16:creationId xmlns:a16="http://schemas.microsoft.com/office/drawing/2014/main" id="{0CFC0050-3075-4458-804D-3B71AE69114A}"/>
                </a:ext>
              </a:extLst>
            </p:cNvPr>
            <p:cNvSpPr txBox="1"/>
            <p:nvPr/>
          </p:nvSpPr>
          <p:spPr>
            <a:xfrm>
              <a:off x="1529280" y="203941"/>
              <a:ext cx="8207696" cy="830997"/>
            </a:xfrm>
            <a:prstGeom prst="rect">
              <a:avLst/>
            </a:prstGeom>
            <a:noFill/>
          </p:spPr>
          <p:txBody>
            <a:bodyPr wrap="none" rtlCol="0">
              <a:spAutoFit/>
            </a:bodyPr>
            <a:lstStyle>
              <a:defPPr>
                <a:defRPr lang="en-US"/>
              </a:defPPr>
              <a:lvl1pPr>
                <a:defRPr sz="4800" b="0" i="0">
                  <a:solidFill>
                    <a:schemeClr val="accent1"/>
                  </a:solidFill>
                  <a:effectLst/>
                  <a:latin typeface="Arial Black" panose="020B0A04020102020204" pitchFamily="34" charset="0"/>
                </a:defRPr>
              </a:lvl1pPr>
            </a:lstStyle>
            <a:p>
              <a:r>
                <a:rPr lang="en-US" dirty="0">
                  <a:solidFill>
                    <a:schemeClr val="accent2"/>
                  </a:solidFill>
                  <a:latin typeface="Red Hat Display" panose="02010503040201060303" pitchFamily="2" charset="77"/>
                </a:rPr>
                <a:t>Using Additional Node Assets</a:t>
              </a:r>
            </a:p>
          </p:txBody>
        </p:sp>
        <p:cxnSp>
          <p:nvCxnSpPr>
            <p:cNvPr id="4" name="Straight Connector 3">
              <a:extLst>
                <a:ext uri="{FF2B5EF4-FFF2-40B4-BE49-F238E27FC236}">
                  <a16:creationId xmlns:a16="http://schemas.microsoft.com/office/drawing/2014/main" id="{C56D7C7E-972A-4546-9022-F5E423CE9425}"/>
                </a:ext>
              </a:extLst>
            </p:cNvPr>
            <p:cNvCxnSpPr>
              <a:cxnSpLocks/>
            </p:cNvCxnSpPr>
            <p:nvPr/>
          </p:nvCxnSpPr>
          <p:spPr>
            <a:xfrm>
              <a:off x="1737493" y="1022188"/>
              <a:ext cx="1181100" cy="0"/>
            </a:xfrm>
            <a:prstGeom prst="line">
              <a:avLst/>
            </a:prstGeom>
            <a:noFill/>
            <a:ln w="381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 name="Freeform 16">
            <a:extLst>
              <a:ext uri="{FF2B5EF4-FFF2-40B4-BE49-F238E27FC236}">
                <a16:creationId xmlns:a16="http://schemas.microsoft.com/office/drawing/2014/main" id="{62DED30A-2E56-414D-A579-07C98A7CF695}"/>
              </a:ext>
            </a:extLst>
          </p:cNvPr>
          <p:cNvSpPr/>
          <p:nvPr/>
        </p:nvSpPr>
        <p:spPr>
          <a:xfrm flipH="1">
            <a:off x="241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0">
            <a:extLst>
              <a:ext uri="{FF2B5EF4-FFF2-40B4-BE49-F238E27FC236}">
                <a16:creationId xmlns:a16="http://schemas.microsoft.com/office/drawing/2014/main" id="{C7181490-B0F0-406D-B545-A1E6B393856C}"/>
              </a:ext>
            </a:extLst>
          </p:cNvPr>
          <p:cNvGrpSpPr/>
          <p:nvPr/>
        </p:nvGrpSpPr>
        <p:grpSpPr>
          <a:xfrm>
            <a:off x="-386710" y="-373095"/>
            <a:ext cx="1829836" cy="1775895"/>
            <a:chOff x="-386710" y="-373095"/>
            <a:chExt cx="1829836" cy="1775895"/>
          </a:xfrm>
        </p:grpSpPr>
        <p:sp>
          <p:nvSpPr>
            <p:cNvPr id="12" name="Freeform: Shape 11">
              <a:extLst>
                <a:ext uri="{FF2B5EF4-FFF2-40B4-BE49-F238E27FC236}">
                  <a16:creationId xmlns:a16="http://schemas.microsoft.com/office/drawing/2014/main" id="{20CA6048-F66A-4294-82EE-9CB232A24D5D}"/>
                </a:ext>
              </a:extLst>
            </p:cNvPr>
            <p:cNvSpPr/>
            <p:nvPr/>
          </p:nvSpPr>
          <p:spPr>
            <a:xfrm flipH="1">
              <a:off x="92381"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3A19095F-997E-4357-80A5-EA0C58C7DE27}"/>
                </a:ext>
              </a:extLst>
            </p:cNvPr>
            <p:cNvSpPr/>
            <p:nvPr/>
          </p:nvSpPr>
          <p:spPr>
            <a:xfrm flipH="1">
              <a:off x="331740"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06E45BD6-DE6C-4A54-AF5D-1FD96A10F644}"/>
                </a:ext>
              </a:extLst>
            </p:cNvPr>
            <p:cNvSpPr/>
            <p:nvPr/>
          </p:nvSpPr>
          <p:spPr>
            <a:xfrm flipH="1">
              <a:off x="-386710"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3" name="Slide Number Placeholder 2">
            <a:extLst>
              <a:ext uri="{FF2B5EF4-FFF2-40B4-BE49-F238E27FC236}">
                <a16:creationId xmlns:a16="http://schemas.microsoft.com/office/drawing/2014/main" id="{EF4B469A-4517-FA61-DF56-64DB270B1DDF}"/>
              </a:ext>
            </a:extLst>
          </p:cNvPr>
          <p:cNvSpPr>
            <a:spLocks noGrp="1"/>
          </p:cNvSpPr>
          <p:nvPr>
            <p:ph type="sldNum" sz="quarter" idx="12"/>
          </p:nvPr>
        </p:nvSpPr>
        <p:spPr/>
        <p:txBody>
          <a:bodyPr/>
          <a:lstStyle/>
          <a:p>
            <a:fld id="{13977CFE-518C-4DE5-A6A8-72B8FCA09D3F}" type="slidenum">
              <a:rPr lang="en-US" smtClean="0"/>
              <a:t>22</a:t>
            </a:fld>
            <a:endParaRPr lang="en-US"/>
          </a:p>
        </p:txBody>
      </p:sp>
      <p:sp>
        <p:nvSpPr>
          <p:cNvPr id="8" name="Google Shape;969;p66">
            <a:extLst>
              <a:ext uri="{FF2B5EF4-FFF2-40B4-BE49-F238E27FC236}">
                <a16:creationId xmlns:a16="http://schemas.microsoft.com/office/drawing/2014/main" id="{15AFFD09-5415-45EF-A58D-F424B7C18CAE}"/>
              </a:ext>
            </a:extLst>
          </p:cNvPr>
          <p:cNvSpPr txBox="1"/>
          <p:nvPr/>
        </p:nvSpPr>
        <p:spPr>
          <a:xfrm>
            <a:off x="7300028" y="1414120"/>
            <a:ext cx="4353332" cy="1124700"/>
          </a:xfrm>
          <a:prstGeom prst="rect">
            <a:avLst/>
          </a:prstGeom>
          <a:noFill/>
          <a:ln>
            <a:noFill/>
          </a:ln>
        </p:spPr>
        <p:txBody>
          <a:bodyPr spcFirstLastPara="1" wrap="square" lIns="91425" tIns="91425" rIns="91425" bIns="91425" anchor="t" anchorCtr="0">
            <a:noAutofit/>
          </a:bodyPr>
          <a:lstStyle/>
          <a:p>
            <a:pPr marL="381000" lvl="0" indent="-342900" algn="l" rtl="0">
              <a:lnSpc>
                <a:spcPct val="115000"/>
              </a:lnSpc>
              <a:spcBef>
                <a:spcPts val="600"/>
              </a:spcBef>
              <a:spcAft>
                <a:spcPts val="0"/>
              </a:spcAft>
              <a:buSzPts val="1000"/>
              <a:buFont typeface="+mj-lt"/>
              <a:buAutoNum type="arabicPeriod"/>
            </a:pPr>
            <a:r>
              <a:rPr lang="en-US" sz="1400" dirty="0">
                <a:latin typeface="Red Hat Display" panose="02010503040201060303" pitchFamily="2" charset="77"/>
                <a:ea typeface="Red Hat Display"/>
                <a:cs typeface="Red Hat Display"/>
                <a:sym typeface="Red Hat Display"/>
              </a:rPr>
              <a:t>Go the repo and download it </a:t>
            </a:r>
            <a:r>
              <a:rPr lang="en-US" sz="1400" u="sng" dirty="0">
                <a:solidFill>
                  <a:schemeClr val="hlink"/>
                </a:solidFill>
                <a:latin typeface="Red Hat Display" panose="02010503040201060303" pitchFamily="2" charset="77"/>
                <a:ea typeface="Red Hat Display"/>
                <a:cs typeface="Red Hat Display"/>
                <a:sym typeface="Red Hat Display"/>
                <a:hlinkClick r:id="rId2"/>
              </a:rPr>
              <a:t>https://github.com/Project-Herophilus/DataSynthesis</a:t>
            </a:r>
            <a:endParaRPr lang="en-US" sz="1400" u="sng" dirty="0">
              <a:solidFill>
                <a:schemeClr val="hlink"/>
              </a:solidFill>
              <a:latin typeface="Red Hat Display" panose="02010503040201060303" pitchFamily="2" charset="77"/>
              <a:ea typeface="Red Hat Display"/>
              <a:cs typeface="Red Hat Display"/>
              <a:sym typeface="Red Hat Display"/>
            </a:endParaRPr>
          </a:p>
          <a:p>
            <a:pPr marL="292100" lvl="0" indent="-254000" algn="l" rtl="0">
              <a:lnSpc>
                <a:spcPct val="115000"/>
              </a:lnSpc>
              <a:spcBef>
                <a:spcPts val="600"/>
              </a:spcBef>
              <a:spcAft>
                <a:spcPts val="0"/>
              </a:spcAft>
              <a:buSzPts val="1000"/>
              <a:buFont typeface="Red Hat Display"/>
              <a:buAutoNum type="arabicPeriod"/>
            </a:pPr>
            <a:r>
              <a:rPr lang="en-US" sz="1400" dirty="0">
                <a:latin typeface="Red Hat Display" panose="02010503040201060303" pitchFamily="2" charset="77"/>
                <a:ea typeface="Red Hat Display"/>
                <a:cs typeface="Red Hat Display"/>
                <a:sym typeface="Red Hat Display"/>
              </a:rPr>
              <a:t>Setup and implement then seed your database (if you run the all in one container pattern - it puts a small subset of data there). </a:t>
            </a:r>
          </a:p>
          <a:p>
            <a:pPr marL="292100" lvl="0" indent="-260350" algn="l" rtl="0">
              <a:lnSpc>
                <a:spcPct val="115000"/>
              </a:lnSpc>
              <a:spcBef>
                <a:spcPts val="600"/>
              </a:spcBef>
              <a:spcAft>
                <a:spcPts val="0"/>
              </a:spcAft>
              <a:buSzPts val="1100"/>
              <a:buFont typeface="Red Hat Display"/>
              <a:buAutoNum type="arabicPeriod"/>
            </a:pPr>
            <a:r>
              <a:rPr lang="en-US" sz="1400" dirty="0">
                <a:latin typeface="Red Hat Display" panose="02010503040201060303" pitchFamily="2" charset="77"/>
                <a:ea typeface="Red Hat Display"/>
                <a:cs typeface="Red Hat Display"/>
                <a:sym typeface="Red Hat Display"/>
              </a:rPr>
              <a:t>To startup, Node Assets require a .env file (or environment variables persisted in some way).  Here is a </a:t>
            </a:r>
            <a:r>
              <a:rPr lang="en-US" sz="1400" dirty="0">
                <a:latin typeface="Red Hat Display" panose="02010503040201060303" pitchFamily="2" charset="77"/>
                <a:ea typeface="Red Hat Display"/>
                <a:cs typeface="Red Hat Display"/>
                <a:sym typeface="Red Hat Display"/>
                <a:hlinkClick r:id="rId3"/>
              </a:rPr>
              <a:t>detailed example</a:t>
            </a:r>
            <a:r>
              <a:rPr lang="en-US" sz="1400" dirty="0">
                <a:latin typeface="Red Hat Display" panose="02010503040201060303" pitchFamily="2" charset="77"/>
                <a:ea typeface="Red Hat Display"/>
                <a:cs typeface="Red Hat Display"/>
                <a:sym typeface="Red Hat Display"/>
              </a:rPr>
              <a:t> of how this can be done.</a:t>
            </a:r>
          </a:p>
          <a:p>
            <a:pPr marL="292100" lvl="0" indent="-260350" algn="l" rtl="0">
              <a:lnSpc>
                <a:spcPct val="115000"/>
              </a:lnSpc>
              <a:spcBef>
                <a:spcPts val="600"/>
              </a:spcBef>
              <a:spcAft>
                <a:spcPts val="0"/>
              </a:spcAft>
              <a:buSzPts val="1100"/>
              <a:buFont typeface="Red Hat Display"/>
              <a:buAutoNum type="arabicPeriod"/>
            </a:pPr>
            <a:r>
              <a:rPr lang="en-US" sz="1400" dirty="0">
                <a:latin typeface="Red Hat Display" panose="02010503040201060303" pitchFamily="2" charset="77"/>
                <a:ea typeface="Red Hat Display"/>
                <a:cs typeface="Red Hat Display"/>
                <a:sym typeface="Red Hat Display"/>
              </a:rPr>
              <a:t>There are numerous additional specifically developed Node-based assets and they can be used immediately, the details can be found </a:t>
            </a:r>
            <a:r>
              <a:rPr lang="en-US" sz="1400" dirty="0">
                <a:latin typeface="Red Hat Display" panose="02010503040201060303" pitchFamily="2" charset="77"/>
                <a:ea typeface="Red Hat Display"/>
                <a:cs typeface="Red Hat Display"/>
                <a:sym typeface="Red Hat Display"/>
                <a:hlinkClick r:id="rId4"/>
              </a:rPr>
              <a:t>here</a:t>
            </a:r>
            <a:endParaRPr sz="1400" dirty="0">
              <a:solidFill>
                <a:srgbClr val="FFFFFF"/>
              </a:solidFill>
              <a:latin typeface="Red Hat Display"/>
              <a:ea typeface="Red Hat Display"/>
              <a:cs typeface="Red Hat Display"/>
              <a:sym typeface="Red Hat Display"/>
            </a:endParaRPr>
          </a:p>
          <a:p>
            <a:pPr marL="146050" lvl="0" algn="l" rtl="0">
              <a:lnSpc>
                <a:spcPct val="115000"/>
              </a:lnSpc>
              <a:spcBef>
                <a:spcPts val="0"/>
              </a:spcBef>
              <a:spcAft>
                <a:spcPts val="0"/>
              </a:spcAft>
              <a:buClr>
                <a:srgbClr val="FFFFFF"/>
              </a:buClr>
              <a:buSzPts val="1300"/>
            </a:pPr>
            <a:endParaRPr sz="1400" dirty="0">
              <a:solidFill>
                <a:srgbClr val="FFFFFF"/>
              </a:solidFill>
              <a:latin typeface="Red Hat Display"/>
              <a:ea typeface="Red Hat Display"/>
              <a:cs typeface="Red Hat Display"/>
              <a:sym typeface="Red Hat Display"/>
            </a:endParaRPr>
          </a:p>
          <a:p>
            <a:pPr marL="146050" lvl="0" algn="l" rtl="0">
              <a:lnSpc>
                <a:spcPct val="115000"/>
              </a:lnSpc>
              <a:spcBef>
                <a:spcPts val="0"/>
              </a:spcBef>
              <a:spcAft>
                <a:spcPts val="0"/>
              </a:spcAft>
              <a:buClr>
                <a:srgbClr val="FFFFFF"/>
              </a:buClr>
              <a:buSzPts val="1300"/>
            </a:pPr>
            <a:endParaRPr sz="1400" dirty="0">
              <a:solidFill>
                <a:srgbClr val="FFFFFF"/>
              </a:solidFill>
              <a:latin typeface="Red Hat Display"/>
              <a:ea typeface="Red Hat Display"/>
              <a:cs typeface="Red Hat Display"/>
              <a:sym typeface="Red Hat Display"/>
            </a:endParaRPr>
          </a:p>
        </p:txBody>
      </p:sp>
      <p:pic>
        <p:nvPicPr>
          <p:cNvPr id="6" name="Google Shape;1019;p72">
            <a:extLst>
              <a:ext uri="{FF2B5EF4-FFF2-40B4-BE49-F238E27FC236}">
                <a16:creationId xmlns:a16="http://schemas.microsoft.com/office/drawing/2014/main" id="{FB14EF1C-A358-07DC-FE66-88CF6866AE6C}"/>
              </a:ext>
            </a:extLst>
          </p:cNvPr>
          <p:cNvPicPr preferRelativeResize="0"/>
          <p:nvPr/>
        </p:nvPicPr>
        <p:blipFill>
          <a:blip r:embed="rId5">
            <a:alphaModFix/>
          </a:blip>
          <a:stretch>
            <a:fillRect/>
          </a:stretch>
        </p:blipFill>
        <p:spPr>
          <a:xfrm>
            <a:off x="1203768" y="1402799"/>
            <a:ext cx="5346119" cy="4731251"/>
          </a:xfrm>
          <a:prstGeom prst="rect">
            <a:avLst/>
          </a:prstGeom>
          <a:noFill/>
          <a:ln>
            <a:noFill/>
          </a:ln>
        </p:spPr>
      </p:pic>
    </p:spTree>
    <p:extLst>
      <p:ext uri="{BB962C8B-B14F-4D97-AF65-F5344CB8AC3E}">
        <p14:creationId xmlns:p14="http://schemas.microsoft.com/office/powerpoint/2010/main" val="186389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C531BCD-2D9D-4CB8-9050-886C81D70A2D}"/>
              </a:ext>
            </a:extLst>
          </p:cNvPr>
          <p:cNvGrpSpPr/>
          <p:nvPr/>
        </p:nvGrpSpPr>
        <p:grpSpPr>
          <a:xfrm>
            <a:off x="5419810" y="1177980"/>
            <a:ext cx="6134100" cy="2932381"/>
            <a:chOff x="5419810" y="1177980"/>
            <a:chExt cx="6134100" cy="2932381"/>
          </a:xfrm>
        </p:grpSpPr>
        <p:grpSp>
          <p:nvGrpSpPr>
            <p:cNvPr id="8" name="Group 7">
              <a:extLst>
                <a:ext uri="{FF2B5EF4-FFF2-40B4-BE49-F238E27FC236}">
                  <a16:creationId xmlns:a16="http://schemas.microsoft.com/office/drawing/2014/main" id="{075539BC-51B0-4AF1-922D-2992C64C4FF6}"/>
                </a:ext>
              </a:extLst>
            </p:cNvPr>
            <p:cNvGrpSpPr/>
            <p:nvPr/>
          </p:nvGrpSpPr>
          <p:grpSpPr>
            <a:xfrm>
              <a:off x="5419810" y="1177980"/>
              <a:ext cx="6134100" cy="2932381"/>
              <a:chOff x="5419810" y="1177980"/>
              <a:chExt cx="6134100" cy="2932381"/>
            </a:xfrm>
          </p:grpSpPr>
          <p:grpSp>
            <p:nvGrpSpPr>
              <p:cNvPr id="10" name="Group 9">
                <a:extLst>
                  <a:ext uri="{FF2B5EF4-FFF2-40B4-BE49-F238E27FC236}">
                    <a16:creationId xmlns:a16="http://schemas.microsoft.com/office/drawing/2014/main" id="{EF99E7E8-E1D2-4A0A-BEC6-E78E1E0778EA}"/>
                  </a:ext>
                </a:extLst>
              </p:cNvPr>
              <p:cNvGrpSpPr/>
              <p:nvPr/>
            </p:nvGrpSpPr>
            <p:grpSpPr>
              <a:xfrm>
                <a:off x="5419810" y="1177980"/>
                <a:ext cx="6134100" cy="2932381"/>
                <a:chOff x="300717" y="-200777"/>
                <a:chExt cx="6134100" cy="2932381"/>
              </a:xfrm>
            </p:grpSpPr>
            <p:sp>
              <p:nvSpPr>
                <p:cNvPr id="12" name="TextBox 11">
                  <a:extLst>
                    <a:ext uri="{FF2B5EF4-FFF2-40B4-BE49-F238E27FC236}">
                      <a16:creationId xmlns:a16="http://schemas.microsoft.com/office/drawing/2014/main" id="{9798E5C1-40BA-48AB-B72E-F4F3F492CDE3}"/>
                    </a:ext>
                  </a:extLst>
                </p:cNvPr>
                <p:cNvSpPr txBox="1"/>
                <p:nvPr/>
              </p:nvSpPr>
              <p:spPr>
                <a:xfrm>
                  <a:off x="2212187" y="-200777"/>
                  <a:ext cx="4222630" cy="1569660"/>
                </a:xfrm>
                <a:prstGeom prst="rect">
                  <a:avLst/>
                </a:prstGeom>
                <a:noFill/>
              </p:spPr>
              <p:txBody>
                <a:bodyPr wrap="none" rtlCol="0" anchor="b">
                  <a:spAutoFit/>
                </a:bodyPr>
                <a:lstStyle/>
                <a:p>
                  <a:pPr algn="r"/>
                  <a:r>
                    <a:rPr lang="en-US" sz="4800" b="0" i="0" dirty="0">
                      <a:solidFill>
                        <a:schemeClr val="accent1"/>
                      </a:solidFill>
                      <a:effectLst/>
                      <a:latin typeface="Red Hat Display" panose="02010503040201060303" pitchFamily="2" charset="77"/>
                    </a:rPr>
                    <a:t>DataSynthesis </a:t>
                  </a:r>
                </a:p>
                <a:p>
                  <a:pPr algn="r"/>
                  <a:r>
                    <a:rPr lang="en-US" sz="4800" b="0" i="0" dirty="0">
                      <a:solidFill>
                        <a:schemeClr val="accent1"/>
                      </a:solidFill>
                      <a:effectLst/>
                      <a:latin typeface="Red Hat Display" panose="02010503040201060303" pitchFamily="2" charset="77"/>
                    </a:rPr>
                    <a:t>Direction</a:t>
                  </a:r>
                  <a:endParaRPr lang="en-US" sz="4800" dirty="0">
                    <a:solidFill>
                      <a:schemeClr val="accent1"/>
                    </a:solidFill>
                    <a:latin typeface="Red Hat Display" panose="02010503040201060303" pitchFamily="2" charset="77"/>
                  </a:endParaRPr>
                </a:p>
              </p:txBody>
            </p:sp>
            <p:sp>
              <p:nvSpPr>
                <p:cNvPr id="13" name="TextBox 12">
                  <a:extLst>
                    <a:ext uri="{FF2B5EF4-FFF2-40B4-BE49-F238E27FC236}">
                      <a16:creationId xmlns:a16="http://schemas.microsoft.com/office/drawing/2014/main" id="{6CCC235C-2BA1-4315-952B-606B77587852}"/>
                    </a:ext>
                  </a:extLst>
                </p:cNvPr>
                <p:cNvSpPr txBox="1"/>
                <p:nvPr/>
              </p:nvSpPr>
              <p:spPr>
                <a:xfrm>
                  <a:off x="300717" y="1629616"/>
                  <a:ext cx="6134100" cy="461665"/>
                </a:xfrm>
                <a:prstGeom prst="rect">
                  <a:avLst/>
                </a:prstGeom>
                <a:noFill/>
              </p:spPr>
              <p:txBody>
                <a:bodyPr wrap="square">
                  <a:spAutoFit/>
                </a:bodyPr>
                <a:lstStyle/>
                <a:p>
                  <a:pPr algn="r"/>
                  <a:r>
                    <a:rPr lang="en-US" sz="2400" b="1" dirty="0">
                      <a:solidFill>
                        <a:schemeClr val="bg1"/>
                      </a:solidFill>
                      <a:latin typeface="Segoe UI" panose="020B0502040204020203" pitchFamily="34" charset="0"/>
                      <a:ea typeface="Open Sans" panose="020B0606030504020204" pitchFamily="34" charset="0"/>
                      <a:cs typeface="Open Sans" panose="020B0606030504020204" pitchFamily="34" charset="0"/>
                    </a:rPr>
                    <a:t>EDIT SLIDE SUBTITLE HERE</a:t>
                  </a:r>
                </a:p>
              </p:txBody>
            </p:sp>
            <p:sp>
              <p:nvSpPr>
                <p:cNvPr id="14" name="Subtitle demo text">
                  <a:extLst>
                    <a:ext uri="{FF2B5EF4-FFF2-40B4-BE49-F238E27FC236}">
                      <a16:creationId xmlns:a16="http://schemas.microsoft.com/office/drawing/2014/main" id="{0F9A83AB-42F2-495C-9739-E0A3C5D5D8B6}"/>
                    </a:ext>
                  </a:extLst>
                </p:cNvPr>
                <p:cNvSpPr/>
                <p:nvPr/>
              </p:nvSpPr>
              <p:spPr>
                <a:xfrm>
                  <a:off x="1852843" y="2352013"/>
                  <a:ext cx="4581974" cy="37959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1pPr>
                  <a:lvl2pPr marL="0" marR="0" indent="2286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2pPr>
                  <a:lvl3pPr marL="0" marR="0" indent="4572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3pPr>
                  <a:lvl4pPr marL="0" marR="0" indent="6858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4pPr>
                  <a:lvl5pPr marL="0" marR="0" indent="9144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5pPr>
                  <a:lvl6pPr marL="0" marR="0" indent="11430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6pPr>
                  <a:lvl7pPr marL="0" marR="0" indent="13716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7pPr>
                  <a:lvl8pPr marL="0" marR="0" indent="16002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8pPr>
                  <a:lvl9pPr marL="0" marR="0" indent="18288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9pPr>
                </a:lstStyle>
                <a:p>
                  <a:pPr algn="r"/>
                  <a:r>
                    <a:rPr lang="en-US" sz="1800" b="0" dirty="0">
                      <a:solidFill>
                        <a:schemeClr val="tx1">
                          <a:lumMod val="85000"/>
                          <a:lumOff val="15000"/>
                        </a:schemeClr>
                      </a:solidFill>
                      <a:latin typeface="Red Hat Display" panose="02010503040201060303" pitchFamily="2" charset="77"/>
                      <a:cs typeface="Segoe UI" panose="020B0502040204020203" pitchFamily="34" charset="0"/>
                    </a:rPr>
                    <a:t>Plans  and direction for the future</a:t>
                  </a:r>
                  <a:endParaRPr lang="en-US" sz="1800" dirty="0">
                    <a:solidFill>
                      <a:schemeClr val="tx1">
                        <a:lumMod val="85000"/>
                        <a:lumOff val="15000"/>
                      </a:schemeClr>
                    </a:solidFill>
                    <a:latin typeface="Red Hat Display" panose="02010503040201060303" pitchFamily="2" charset="77"/>
                    <a:cs typeface="Segoe UI" panose="020B0502040204020203" pitchFamily="34" charset="0"/>
                  </a:endParaRPr>
                </a:p>
              </p:txBody>
            </p:sp>
          </p:grpSp>
          <p:cxnSp>
            <p:nvCxnSpPr>
              <p:cNvPr id="11" name="Straight Connector 10">
                <a:extLst>
                  <a:ext uri="{FF2B5EF4-FFF2-40B4-BE49-F238E27FC236}">
                    <a16:creationId xmlns:a16="http://schemas.microsoft.com/office/drawing/2014/main" id="{10D8A74A-E128-4A8A-A9FC-93FD2A4498C2}"/>
                  </a:ext>
                </a:extLst>
              </p:cNvPr>
              <p:cNvCxnSpPr>
                <a:cxnSpLocks/>
              </p:cNvCxnSpPr>
              <p:nvPr/>
            </p:nvCxnSpPr>
            <p:spPr>
              <a:xfrm>
                <a:off x="10219027" y="2788817"/>
                <a:ext cx="1181100" cy="0"/>
              </a:xfrm>
              <a:prstGeom prst="line">
                <a:avLst/>
              </a:prstGeom>
              <a:noFill/>
              <a:ln w="38100"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grpSp>
        <p:sp>
          <p:nvSpPr>
            <p:cNvPr id="9" name="TextBox 8">
              <a:extLst>
                <a:ext uri="{FF2B5EF4-FFF2-40B4-BE49-F238E27FC236}">
                  <a16:creationId xmlns:a16="http://schemas.microsoft.com/office/drawing/2014/main" id="{0267C25E-9ABE-4275-B3A5-1D93ACC2D6BF}"/>
                </a:ext>
              </a:extLst>
            </p:cNvPr>
            <p:cNvSpPr txBox="1"/>
            <p:nvPr/>
          </p:nvSpPr>
          <p:spPr>
            <a:xfrm>
              <a:off x="5419810" y="3008372"/>
              <a:ext cx="6134100" cy="461665"/>
            </a:xfrm>
            <a:prstGeom prst="rect">
              <a:avLst/>
            </a:prstGeom>
            <a:noFill/>
          </p:spPr>
          <p:txBody>
            <a:bodyPr wrap="square">
              <a:spAutoFit/>
            </a:bodyPr>
            <a:lstStyle/>
            <a:p>
              <a:pPr algn="r"/>
              <a:r>
                <a:rPr lang="en-US" sz="2400" b="1" dirty="0">
                  <a:solidFill>
                    <a:schemeClr val="tx1">
                      <a:lumMod val="95000"/>
                      <a:lumOff val="5000"/>
                    </a:schemeClr>
                  </a:solidFill>
                  <a:latin typeface="Red Hat Display" panose="02010503040201060303" pitchFamily="2" charset="77"/>
                  <a:ea typeface="Open Sans" panose="020B0606030504020204" pitchFamily="34" charset="0"/>
                  <a:cs typeface="Open Sans" panose="020B0606030504020204" pitchFamily="34" charset="0"/>
                </a:rPr>
                <a:t>Our Future Plans</a:t>
              </a:r>
            </a:p>
          </p:txBody>
        </p:sp>
      </p:grpSp>
      <p:sp>
        <p:nvSpPr>
          <p:cNvPr id="15" name="Freeform 16">
            <a:extLst>
              <a:ext uri="{FF2B5EF4-FFF2-40B4-BE49-F238E27FC236}">
                <a16:creationId xmlns:a16="http://schemas.microsoft.com/office/drawing/2014/main" id="{77B1AE7C-2116-45D8-8972-697DB4084180}"/>
              </a:ext>
            </a:extLst>
          </p:cNvPr>
          <p:cNvSpPr/>
          <p:nvPr/>
        </p:nvSpPr>
        <p:spPr>
          <a:xfrm>
            <a:off x="10528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CEBDC6D-0AB4-4690-AAFC-D1C2C249DBA1}"/>
              </a:ext>
            </a:extLst>
          </p:cNvPr>
          <p:cNvGrpSpPr/>
          <p:nvPr/>
        </p:nvGrpSpPr>
        <p:grpSpPr>
          <a:xfrm>
            <a:off x="10748874" y="-373095"/>
            <a:ext cx="1829836" cy="1775895"/>
            <a:chOff x="10748874" y="-373095"/>
            <a:chExt cx="1829836" cy="1775895"/>
          </a:xfrm>
        </p:grpSpPr>
        <p:sp>
          <p:nvSpPr>
            <p:cNvPr id="17" name="Freeform: Shape 16">
              <a:extLst>
                <a:ext uri="{FF2B5EF4-FFF2-40B4-BE49-F238E27FC236}">
                  <a16:creationId xmlns:a16="http://schemas.microsoft.com/office/drawing/2014/main" id="{40A619F1-F56E-4758-836F-16E1ACC9AA2A}"/>
                </a:ext>
              </a:extLst>
            </p:cNvPr>
            <p:cNvSpPr/>
            <p:nvPr/>
          </p:nvSpPr>
          <p:spPr>
            <a:xfrm>
              <a:off x="10748874"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0F0CD4BF-3ACA-47E1-9B52-24A131BFE67B}"/>
                </a:ext>
              </a:extLst>
            </p:cNvPr>
            <p:cNvSpPr/>
            <p:nvPr/>
          </p:nvSpPr>
          <p:spPr>
            <a:xfrm>
              <a:off x="10988232"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C936B57-221D-48CC-AABF-DCFB4E979139}"/>
                </a:ext>
              </a:extLst>
            </p:cNvPr>
            <p:cNvSpPr/>
            <p:nvPr/>
          </p:nvSpPr>
          <p:spPr>
            <a:xfrm>
              <a:off x="11141811"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2" name="Slide Number Placeholder 1">
            <a:extLst>
              <a:ext uri="{FF2B5EF4-FFF2-40B4-BE49-F238E27FC236}">
                <a16:creationId xmlns:a16="http://schemas.microsoft.com/office/drawing/2014/main" id="{2284B7C8-636B-EF6D-F85B-7A35AB7D1BFD}"/>
              </a:ext>
            </a:extLst>
          </p:cNvPr>
          <p:cNvSpPr>
            <a:spLocks noGrp="1"/>
          </p:cNvSpPr>
          <p:nvPr>
            <p:ph type="sldNum" sz="quarter" idx="12"/>
          </p:nvPr>
        </p:nvSpPr>
        <p:spPr/>
        <p:txBody>
          <a:bodyPr/>
          <a:lstStyle/>
          <a:p>
            <a:fld id="{13977CFE-518C-4DE5-A6A8-72B8FCA09D3F}" type="slidenum">
              <a:rPr lang="en-US" smtClean="0"/>
              <a:t>23</a:t>
            </a:fld>
            <a:endParaRPr lang="en-US"/>
          </a:p>
        </p:txBody>
      </p:sp>
      <p:pic>
        <p:nvPicPr>
          <p:cNvPr id="20" name="Google Shape;1020;p69">
            <a:extLst>
              <a:ext uri="{FF2B5EF4-FFF2-40B4-BE49-F238E27FC236}">
                <a16:creationId xmlns:a16="http://schemas.microsoft.com/office/drawing/2014/main" id="{FECD47F1-2B5A-B0A0-6BCC-6E0202659783}"/>
              </a:ext>
            </a:extLst>
          </p:cNvPr>
          <p:cNvPicPr preferRelativeResize="0"/>
          <p:nvPr/>
        </p:nvPicPr>
        <p:blipFill>
          <a:blip r:embed="rId2">
            <a:alphaModFix/>
          </a:blip>
          <a:stretch>
            <a:fillRect/>
          </a:stretch>
        </p:blipFill>
        <p:spPr>
          <a:xfrm>
            <a:off x="393318" y="932875"/>
            <a:ext cx="6698603" cy="5134762"/>
          </a:xfrm>
          <a:prstGeom prst="rect">
            <a:avLst/>
          </a:prstGeom>
          <a:noFill/>
          <a:ln>
            <a:noFill/>
          </a:ln>
        </p:spPr>
      </p:pic>
    </p:spTree>
    <p:extLst>
      <p:ext uri="{BB962C8B-B14F-4D97-AF65-F5344CB8AC3E}">
        <p14:creationId xmlns:p14="http://schemas.microsoft.com/office/powerpoint/2010/main" val="16831470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8A9A9D-2D27-40E3-8C47-DB899F80E9F7}"/>
              </a:ext>
            </a:extLst>
          </p:cNvPr>
          <p:cNvGrpSpPr/>
          <p:nvPr/>
        </p:nvGrpSpPr>
        <p:grpSpPr>
          <a:xfrm>
            <a:off x="1517476" y="203940"/>
            <a:ext cx="10243510" cy="830997"/>
            <a:chOff x="1529280" y="203941"/>
            <a:chExt cx="10243510" cy="830997"/>
          </a:xfrm>
        </p:grpSpPr>
        <p:sp>
          <p:nvSpPr>
            <p:cNvPr id="5" name="TextBox 4">
              <a:extLst>
                <a:ext uri="{FF2B5EF4-FFF2-40B4-BE49-F238E27FC236}">
                  <a16:creationId xmlns:a16="http://schemas.microsoft.com/office/drawing/2014/main" id="{0CFC0050-3075-4458-804D-3B71AE69114A}"/>
                </a:ext>
              </a:extLst>
            </p:cNvPr>
            <p:cNvSpPr txBox="1"/>
            <p:nvPr/>
          </p:nvSpPr>
          <p:spPr>
            <a:xfrm>
              <a:off x="1529280" y="203941"/>
              <a:ext cx="10243510" cy="830997"/>
            </a:xfrm>
            <a:prstGeom prst="rect">
              <a:avLst/>
            </a:prstGeom>
            <a:noFill/>
          </p:spPr>
          <p:txBody>
            <a:bodyPr wrap="none" rtlCol="0">
              <a:spAutoFit/>
            </a:bodyPr>
            <a:lstStyle>
              <a:defPPr>
                <a:defRPr lang="en-US"/>
              </a:defPPr>
              <a:lvl1pPr>
                <a:defRPr sz="4800" b="0" i="0">
                  <a:solidFill>
                    <a:schemeClr val="accent1"/>
                  </a:solidFill>
                  <a:effectLst/>
                  <a:latin typeface="Arial Black" panose="020B0A04020102020204" pitchFamily="34" charset="0"/>
                </a:defRPr>
              </a:lvl1pPr>
            </a:lstStyle>
            <a:p>
              <a:r>
                <a:rPr lang="en-US" dirty="0">
                  <a:solidFill>
                    <a:schemeClr val="accent2"/>
                  </a:solidFill>
                  <a:latin typeface="Red Hat Display" panose="02010503040201060303" pitchFamily="2" charset="77"/>
                </a:rPr>
                <a:t>DataSynthesis Key Direction Tenants</a:t>
              </a:r>
            </a:p>
          </p:txBody>
        </p:sp>
        <p:cxnSp>
          <p:nvCxnSpPr>
            <p:cNvPr id="4" name="Straight Connector 3">
              <a:extLst>
                <a:ext uri="{FF2B5EF4-FFF2-40B4-BE49-F238E27FC236}">
                  <a16:creationId xmlns:a16="http://schemas.microsoft.com/office/drawing/2014/main" id="{C56D7C7E-972A-4546-9022-F5E423CE9425}"/>
                </a:ext>
              </a:extLst>
            </p:cNvPr>
            <p:cNvCxnSpPr>
              <a:cxnSpLocks/>
            </p:cNvCxnSpPr>
            <p:nvPr/>
          </p:nvCxnSpPr>
          <p:spPr>
            <a:xfrm>
              <a:off x="1737493" y="1022188"/>
              <a:ext cx="1181100" cy="0"/>
            </a:xfrm>
            <a:prstGeom prst="line">
              <a:avLst/>
            </a:prstGeom>
            <a:noFill/>
            <a:ln w="381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 name="Freeform 16">
            <a:extLst>
              <a:ext uri="{FF2B5EF4-FFF2-40B4-BE49-F238E27FC236}">
                <a16:creationId xmlns:a16="http://schemas.microsoft.com/office/drawing/2014/main" id="{62DED30A-2E56-414D-A579-07C98A7CF695}"/>
              </a:ext>
            </a:extLst>
          </p:cNvPr>
          <p:cNvSpPr/>
          <p:nvPr/>
        </p:nvSpPr>
        <p:spPr>
          <a:xfrm flipH="1">
            <a:off x="241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0">
            <a:extLst>
              <a:ext uri="{FF2B5EF4-FFF2-40B4-BE49-F238E27FC236}">
                <a16:creationId xmlns:a16="http://schemas.microsoft.com/office/drawing/2014/main" id="{C7181490-B0F0-406D-B545-A1E6B393856C}"/>
              </a:ext>
            </a:extLst>
          </p:cNvPr>
          <p:cNvGrpSpPr/>
          <p:nvPr/>
        </p:nvGrpSpPr>
        <p:grpSpPr>
          <a:xfrm>
            <a:off x="-386710" y="-373095"/>
            <a:ext cx="1829836" cy="1775895"/>
            <a:chOff x="-386710" y="-373095"/>
            <a:chExt cx="1829836" cy="1775895"/>
          </a:xfrm>
        </p:grpSpPr>
        <p:sp>
          <p:nvSpPr>
            <p:cNvPr id="12" name="Freeform: Shape 11">
              <a:extLst>
                <a:ext uri="{FF2B5EF4-FFF2-40B4-BE49-F238E27FC236}">
                  <a16:creationId xmlns:a16="http://schemas.microsoft.com/office/drawing/2014/main" id="{20CA6048-F66A-4294-82EE-9CB232A24D5D}"/>
                </a:ext>
              </a:extLst>
            </p:cNvPr>
            <p:cNvSpPr/>
            <p:nvPr/>
          </p:nvSpPr>
          <p:spPr>
            <a:xfrm flipH="1">
              <a:off x="92381"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3A19095F-997E-4357-80A5-EA0C58C7DE27}"/>
                </a:ext>
              </a:extLst>
            </p:cNvPr>
            <p:cNvSpPr/>
            <p:nvPr/>
          </p:nvSpPr>
          <p:spPr>
            <a:xfrm flipH="1">
              <a:off x="331740"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06E45BD6-DE6C-4A54-AF5D-1FD96A10F644}"/>
                </a:ext>
              </a:extLst>
            </p:cNvPr>
            <p:cNvSpPr/>
            <p:nvPr/>
          </p:nvSpPr>
          <p:spPr>
            <a:xfrm flipH="1">
              <a:off x="-386710"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15" name="Slide Number Placeholder 14">
            <a:extLst>
              <a:ext uri="{FF2B5EF4-FFF2-40B4-BE49-F238E27FC236}">
                <a16:creationId xmlns:a16="http://schemas.microsoft.com/office/drawing/2014/main" id="{BD990FB3-23D9-F633-E150-28FC7C460442}"/>
              </a:ext>
            </a:extLst>
          </p:cNvPr>
          <p:cNvSpPr>
            <a:spLocks noGrp="1"/>
          </p:cNvSpPr>
          <p:nvPr>
            <p:ph type="sldNum" sz="quarter" idx="12"/>
          </p:nvPr>
        </p:nvSpPr>
        <p:spPr/>
        <p:txBody>
          <a:bodyPr/>
          <a:lstStyle/>
          <a:p>
            <a:fld id="{13977CFE-518C-4DE5-A6A8-72B8FCA09D3F}" type="slidenum">
              <a:rPr lang="en-US" smtClean="0"/>
              <a:t>24</a:t>
            </a:fld>
            <a:endParaRPr lang="en-US"/>
          </a:p>
        </p:txBody>
      </p:sp>
      <p:sp>
        <p:nvSpPr>
          <p:cNvPr id="33" name="Google Shape;1035;p60">
            <a:extLst>
              <a:ext uri="{FF2B5EF4-FFF2-40B4-BE49-F238E27FC236}">
                <a16:creationId xmlns:a16="http://schemas.microsoft.com/office/drawing/2014/main" id="{19D1C0E3-630B-17EE-6A2C-B8A74A833EAA}"/>
              </a:ext>
            </a:extLst>
          </p:cNvPr>
          <p:cNvSpPr txBox="1"/>
          <p:nvPr/>
        </p:nvSpPr>
        <p:spPr>
          <a:xfrm>
            <a:off x="767753" y="1497438"/>
            <a:ext cx="3998191" cy="4431952"/>
          </a:xfrm>
          <a:prstGeom prst="rect">
            <a:avLst/>
          </a:prstGeom>
          <a:noFill/>
          <a:ln>
            <a:noFill/>
          </a:ln>
        </p:spPr>
        <p:txBody>
          <a:bodyPr spcFirstLastPara="1" wrap="square" lIns="91425" tIns="91425" rIns="91425" bIns="91425" anchor="t" anchorCtr="0">
            <a:spAutoFit/>
          </a:bodyPr>
          <a:lstStyle/>
          <a:p>
            <a:pPr marL="457200" lvl="0" indent="0" algn="l" rtl="0">
              <a:lnSpc>
                <a:spcPct val="92000"/>
              </a:lnSpc>
              <a:spcBef>
                <a:spcPts val="0"/>
              </a:spcBef>
              <a:spcAft>
                <a:spcPts val="0"/>
              </a:spcAft>
              <a:buNone/>
            </a:pPr>
            <a:endParaRPr sz="2000" dirty="0">
              <a:latin typeface="Red Hat Display"/>
              <a:ea typeface="Red Hat Display"/>
              <a:cs typeface="Red Hat Display"/>
              <a:sym typeface="Red Hat Display"/>
            </a:endParaRPr>
          </a:p>
          <a:p>
            <a:pPr marL="457200" lvl="0" indent="-317500" algn="l" rtl="0">
              <a:lnSpc>
                <a:spcPct val="92000"/>
              </a:lnSpc>
              <a:spcBef>
                <a:spcPts val="0"/>
              </a:spcBef>
              <a:spcAft>
                <a:spcPts val="0"/>
              </a:spcAft>
              <a:buClr>
                <a:schemeClr val="accent1"/>
              </a:buClr>
              <a:buSzPts val="1400"/>
              <a:buFont typeface="Red Hat Display"/>
              <a:buChar char="-"/>
            </a:pPr>
            <a:r>
              <a:rPr lang="en-US" sz="2000" dirty="0">
                <a:latin typeface="Red Hat Display"/>
                <a:ea typeface="Red Hat Display"/>
                <a:cs typeface="Red Hat Display"/>
                <a:sym typeface="Red Hat Display"/>
              </a:rPr>
              <a:t>Monthly online meetings </a:t>
            </a:r>
          </a:p>
          <a:p>
            <a:pPr marL="457200" lvl="0" indent="-317500" algn="l" rtl="0">
              <a:lnSpc>
                <a:spcPct val="92000"/>
              </a:lnSpc>
              <a:spcBef>
                <a:spcPts val="0"/>
              </a:spcBef>
              <a:spcAft>
                <a:spcPts val="0"/>
              </a:spcAft>
              <a:buClr>
                <a:schemeClr val="accent1"/>
              </a:buClr>
              <a:buSzPts val="1400"/>
              <a:buFont typeface="Red Hat Display"/>
              <a:buChar char="-"/>
            </a:pPr>
            <a:endParaRPr lang="en-US" sz="2000" dirty="0">
              <a:latin typeface="Red Hat Display"/>
              <a:ea typeface="Red Hat Display"/>
              <a:cs typeface="Red Hat Display"/>
              <a:sym typeface="Red Hat Display"/>
            </a:endParaRPr>
          </a:p>
          <a:p>
            <a:pPr marL="457200" lvl="0" indent="-317500" algn="l" rtl="0">
              <a:lnSpc>
                <a:spcPct val="92000"/>
              </a:lnSpc>
              <a:spcBef>
                <a:spcPts val="0"/>
              </a:spcBef>
              <a:spcAft>
                <a:spcPts val="0"/>
              </a:spcAft>
              <a:buClr>
                <a:schemeClr val="accent1"/>
              </a:buClr>
              <a:buSzPts val="1400"/>
              <a:buFont typeface="Red Hat Display"/>
              <a:buChar char="-"/>
            </a:pPr>
            <a:r>
              <a:rPr lang="en-US" sz="2000" dirty="0">
                <a:latin typeface="Red Hat Display"/>
                <a:ea typeface="Red Hat Display"/>
                <a:cs typeface="Red Hat Display"/>
                <a:sym typeface="Red Hat Display"/>
              </a:rPr>
              <a:t>Continue to grow committers and companies leveraging the platform</a:t>
            </a:r>
          </a:p>
          <a:p>
            <a:pPr marL="139700" lvl="0" algn="l" rtl="0">
              <a:lnSpc>
                <a:spcPct val="92000"/>
              </a:lnSpc>
              <a:spcBef>
                <a:spcPts val="0"/>
              </a:spcBef>
              <a:spcAft>
                <a:spcPts val="0"/>
              </a:spcAft>
              <a:buClr>
                <a:schemeClr val="accent1"/>
              </a:buClr>
              <a:buSzPts val="1400"/>
            </a:pPr>
            <a:endParaRPr lang="en-US" sz="2000" dirty="0">
              <a:latin typeface="Red Hat Display"/>
              <a:ea typeface="Red Hat Display"/>
              <a:cs typeface="Red Hat Display"/>
              <a:sym typeface="Red Hat Display"/>
            </a:endParaRPr>
          </a:p>
          <a:p>
            <a:pPr marL="457200" lvl="0" indent="-317500" algn="l" rtl="0">
              <a:lnSpc>
                <a:spcPct val="92000"/>
              </a:lnSpc>
              <a:spcBef>
                <a:spcPts val="0"/>
              </a:spcBef>
              <a:spcAft>
                <a:spcPts val="0"/>
              </a:spcAft>
              <a:buClr>
                <a:schemeClr val="accent1"/>
              </a:buClr>
              <a:buSzPts val="1400"/>
              <a:buFont typeface="Red Hat Display"/>
              <a:buChar char="-"/>
            </a:pPr>
            <a:r>
              <a:rPr lang="en-US" sz="2000" dirty="0">
                <a:latin typeface="Red Hat Display"/>
                <a:ea typeface="Red Hat Display"/>
                <a:cs typeface="Red Hat Display"/>
                <a:sym typeface="Red Hat Display"/>
              </a:rPr>
              <a:t>Improve existing capabilities enabled within the platform</a:t>
            </a:r>
          </a:p>
          <a:p>
            <a:pPr marL="457200" lvl="0" indent="-317500" algn="l" rtl="0">
              <a:lnSpc>
                <a:spcPct val="92000"/>
              </a:lnSpc>
              <a:spcBef>
                <a:spcPts val="0"/>
              </a:spcBef>
              <a:spcAft>
                <a:spcPts val="0"/>
              </a:spcAft>
              <a:buClr>
                <a:schemeClr val="accent1"/>
              </a:buClr>
              <a:buSzPts val="1400"/>
              <a:buFont typeface="Red Hat Display"/>
              <a:buChar char="-"/>
            </a:pPr>
            <a:endParaRPr lang="en-US" sz="2000" dirty="0">
              <a:latin typeface="Red Hat Display"/>
              <a:ea typeface="Red Hat Display"/>
              <a:cs typeface="Red Hat Display"/>
              <a:sym typeface="Red Hat Display"/>
            </a:endParaRPr>
          </a:p>
          <a:p>
            <a:pPr marL="457200" lvl="0" indent="-317500" algn="l" rtl="0">
              <a:lnSpc>
                <a:spcPct val="92000"/>
              </a:lnSpc>
              <a:spcBef>
                <a:spcPts val="0"/>
              </a:spcBef>
              <a:spcAft>
                <a:spcPts val="0"/>
              </a:spcAft>
              <a:buClr>
                <a:schemeClr val="accent1"/>
              </a:buClr>
              <a:buSzPts val="1400"/>
              <a:buFont typeface="Red Hat Display"/>
              <a:buChar char="-"/>
            </a:pPr>
            <a:r>
              <a:rPr lang="en-US" sz="2000" dirty="0">
                <a:latin typeface="Red Hat Display"/>
                <a:ea typeface="Red Hat Display"/>
                <a:cs typeface="Red Hat Display"/>
                <a:sym typeface="Red Hat Display"/>
              </a:rPr>
              <a:t>Add new capabilities to extend and enhance the platform, connect with other community assets</a:t>
            </a:r>
          </a:p>
          <a:p>
            <a:pPr marL="457200" lvl="0" indent="-317500" algn="l" rtl="0">
              <a:lnSpc>
                <a:spcPct val="92000"/>
              </a:lnSpc>
              <a:spcBef>
                <a:spcPts val="0"/>
              </a:spcBef>
              <a:spcAft>
                <a:spcPts val="0"/>
              </a:spcAft>
              <a:buClr>
                <a:schemeClr val="accent1"/>
              </a:buClr>
              <a:buSzPts val="1400"/>
              <a:buFont typeface="Red Hat Display"/>
              <a:buChar char="-"/>
            </a:pPr>
            <a:endParaRPr sz="2000" dirty="0">
              <a:latin typeface="Red Hat Display"/>
              <a:ea typeface="Red Hat Display"/>
              <a:cs typeface="Red Hat Display"/>
              <a:sym typeface="Red Hat Display"/>
            </a:endParaRPr>
          </a:p>
        </p:txBody>
      </p:sp>
      <p:pic>
        <p:nvPicPr>
          <p:cNvPr id="19" name="Google Shape;730;p47">
            <a:extLst>
              <a:ext uri="{FF2B5EF4-FFF2-40B4-BE49-F238E27FC236}">
                <a16:creationId xmlns:a16="http://schemas.microsoft.com/office/drawing/2014/main" id="{BB3E30C0-DA8B-9075-CBA2-0FABD07D2326}"/>
              </a:ext>
            </a:extLst>
          </p:cNvPr>
          <p:cNvPicPr preferRelativeResize="0"/>
          <p:nvPr/>
        </p:nvPicPr>
        <p:blipFill>
          <a:blip r:embed="rId2">
            <a:alphaModFix/>
          </a:blip>
          <a:stretch>
            <a:fillRect/>
          </a:stretch>
        </p:blipFill>
        <p:spPr>
          <a:xfrm>
            <a:off x="5722023" y="1516491"/>
            <a:ext cx="6128231" cy="4440964"/>
          </a:xfrm>
          <a:prstGeom prst="rect">
            <a:avLst/>
          </a:prstGeom>
          <a:noFill/>
          <a:ln>
            <a:noFill/>
          </a:ln>
        </p:spPr>
      </p:pic>
    </p:spTree>
    <p:extLst>
      <p:ext uri="{BB962C8B-B14F-4D97-AF65-F5344CB8AC3E}">
        <p14:creationId xmlns:p14="http://schemas.microsoft.com/office/powerpoint/2010/main" val="36767320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8A9A9D-2D27-40E3-8C47-DB899F80E9F7}"/>
              </a:ext>
            </a:extLst>
          </p:cNvPr>
          <p:cNvGrpSpPr/>
          <p:nvPr/>
        </p:nvGrpSpPr>
        <p:grpSpPr>
          <a:xfrm>
            <a:off x="1517476" y="203940"/>
            <a:ext cx="9448420" cy="830997"/>
            <a:chOff x="1529280" y="203941"/>
            <a:chExt cx="9448420" cy="830997"/>
          </a:xfrm>
        </p:grpSpPr>
        <p:sp>
          <p:nvSpPr>
            <p:cNvPr id="5" name="TextBox 4">
              <a:extLst>
                <a:ext uri="{FF2B5EF4-FFF2-40B4-BE49-F238E27FC236}">
                  <a16:creationId xmlns:a16="http://schemas.microsoft.com/office/drawing/2014/main" id="{0CFC0050-3075-4458-804D-3B71AE69114A}"/>
                </a:ext>
              </a:extLst>
            </p:cNvPr>
            <p:cNvSpPr txBox="1"/>
            <p:nvPr/>
          </p:nvSpPr>
          <p:spPr>
            <a:xfrm>
              <a:off x="1529280" y="203941"/>
              <a:ext cx="9448420" cy="830997"/>
            </a:xfrm>
            <a:prstGeom prst="rect">
              <a:avLst/>
            </a:prstGeom>
            <a:noFill/>
          </p:spPr>
          <p:txBody>
            <a:bodyPr wrap="none" rtlCol="0">
              <a:spAutoFit/>
            </a:bodyPr>
            <a:lstStyle>
              <a:defPPr>
                <a:defRPr lang="en-US"/>
              </a:defPPr>
              <a:lvl1pPr>
                <a:defRPr sz="4800" b="0" i="0">
                  <a:solidFill>
                    <a:schemeClr val="accent1"/>
                  </a:solidFill>
                  <a:effectLst/>
                  <a:latin typeface="Arial Black" panose="020B0A04020102020204" pitchFamily="34" charset="0"/>
                </a:defRPr>
              </a:lvl1pPr>
            </a:lstStyle>
            <a:p>
              <a:r>
                <a:rPr lang="en-US" dirty="0">
                  <a:solidFill>
                    <a:schemeClr val="accent2"/>
                  </a:solidFill>
                  <a:latin typeface="Red Hat Display" panose="02010503040201060303" pitchFamily="2" charset="77"/>
                </a:rPr>
                <a:t>DataSynthesis Technical Direction</a:t>
              </a:r>
            </a:p>
          </p:txBody>
        </p:sp>
        <p:cxnSp>
          <p:nvCxnSpPr>
            <p:cNvPr id="4" name="Straight Connector 3">
              <a:extLst>
                <a:ext uri="{FF2B5EF4-FFF2-40B4-BE49-F238E27FC236}">
                  <a16:creationId xmlns:a16="http://schemas.microsoft.com/office/drawing/2014/main" id="{C56D7C7E-972A-4546-9022-F5E423CE9425}"/>
                </a:ext>
              </a:extLst>
            </p:cNvPr>
            <p:cNvCxnSpPr>
              <a:cxnSpLocks/>
            </p:cNvCxnSpPr>
            <p:nvPr/>
          </p:nvCxnSpPr>
          <p:spPr>
            <a:xfrm>
              <a:off x="1737493" y="1022188"/>
              <a:ext cx="1181100" cy="0"/>
            </a:xfrm>
            <a:prstGeom prst="line">
              <a:avLst/>
            </a:prstGeom>
            <a:noFill/>
            <a:ln w="381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 name="Freeform 16">
            <a:extLst>
              <a:ext uri="{FF2B5EF4-FFF2-40B4-BE49-F238E27FC236}">
                <a16:creationId xmlns:a16="http://schemas.microsoft.com/office/drawing/2014/main" id="{62DED30A-2E56-414D-A579-07C98A7CF695}"/>
              </a:ext>
            </a:extLst>
          </p:cNvPr>
          <p:cNvSpPr/>
          <p:nvPr/>
        </p:nvSpPr>
        <p:spPr>
          <a:xfrm flipH="1">
            <a:off x="241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0">
            <a:extLst>
              <a:ext uri="{FF2B5EF4-FFF2-40B4-BE49-F238E27FC236}">
                <a16:creationId xmlns:a16="http://schemas.microsoft.com/office/drawing/2014/main" id="{C7181490-B0F0-406D-B545-A1E6B393856C}"/>
              </a:ext>
            </a:extLst>
          </p:cNvPr>
          <p:cNvGrpSpPr/>
          <p:nvPr/>
        </p:nvGrpSpPr>
        <p:grpSpPr>
          <a:xfrm>
            <a:off x="-386710" y="-373095"/>
            <a:ext cx="1829836" cy="1775895"/>
            <a:chOff x="-386710" y="-373095"/>
            <a:chExt cx="1829836" cy="1775895"/>
          </a:xfrm>
        </p:grpSpPr>
        <p:sp>
          <p:nvSpPr>
            <p:cNvPr id="12" name="Freeform: Shape 11">
              <a:extLst>
                <a:ext uri="{FF2B5EF4-FFF2-40B4-BE49-F238E27FC236}">
                  <a16:creationId xmlns:a16="http://schemas.microsoft.com/office/drawing/2014/main" id="{20CA6048-F66A-4294-82EE-9CB232A24D5D}"/>
                </a:ext>
              </a:extLst>
            </p:cNvPr>
            <p:cNvSpPr/>
            <p:nvPr/>
          </p:nvSpPr>
          <p:spPr>
            <a:xfrm flipH="1">
              <a:off x="92381"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3A19095F-997E-4357-80A5-EA0C58C7DE27}"/>
                </a:ext>
              </a:extLst>
            </p:cNvPr>
            <p:cNvSpPr/>
            <p:nvPr/>
          </p:nvSpPr>
          <p:spPr>
            <a:xfrm flipH="1">
              <a:off x="331740"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06E45BD6-DE6C-4A54-AF5D-1FD96A10F644}"/>
                </a:ext>
              </a:extLst>
            </p:cNvPr>
            <p:cNvSpPr/>
            <p:nvPr/>
          </p:nvSpPr>
          <p:spPr>
            <a:xfrm flipH="1">
              <a:off x="-386710"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15" name="Slide Number Placeholder 14">
            <a:extLst>
              <a:ext uri="{FF2B5EF4-FFF2-40B4-BE49-F238E27FC236}">
                <a16:creationId xmlns:a16="http://schemas.microsoft.com/office/drawing/2014/main" id="{BD990FB3-23D9-F633-E150-28FC7C460442}"/>
              </a:ext>
            </a:extLst>
          </p:cNvPr>
          <p:cNvSpPr>
            <a:spLocks noGrp="1"/>
          </p:cNvSpPr>
          <p:nvPr>
            <p:ph type="sldNum" sz="quarter" idx="12"/>
          </p:nvPr>
        </p:nvSpPr>
        <p:spPr/>
        <p:txBody>
          <a:bodyPr/>
          <a:lstStyle/>
          <a:p>
            <a:fld id="{13977CFE-518C-4DE5-A6A8-72B8FCA09D3F}" type="slidenum">
              <a:rPr lang="en-US" smtClean="0"/>
              <a:t>25</a:t>
            </a:fld>
            <a:endParaRPr lang="en-US"/>
          </a:p>
        </p:txBody>
      </p:sp>
      <p:sp>
        <p:nvSpPr>
          <p:cNvPr id="33" name="Google Shape;1035;p60">
            <a:extLst>
              <a:ext uri="{FF2B5EF4-FFF2-40B4-BE49-F238E27FC236}">
                <a16:creationId xmlns:a16="http://schemas.microsoft.com/office/drawing/2014/main" id="{19D1C0E3-630B-17EE-6A2C-B8A74A833EAA}"/>
              </a:ext>
            </a:extLst>
          </p:cNvPr>
          <p:cNvSpPr txBox="1"/>
          <p:nvPr/>
        </p:nvSpPr>
        <p:spPr>
          <a:xfrm>
            <a:off x="7349625" y="1064178"/>
            <a:ext cx="4601075" cy="5564570"/>
          </a:xfrm>
          <a:prstGeom prst="rect">
            <a:avLst/>
          </a:prstGeom>
          <a:noFill/>
          <a:ln>
            <a:noFill/>
          </a:ln>
        </p:spPr>
        <p:txBody>
          <a:bodyPr spcFirstLastPara="1" wrap="square" lIns="91425" tIns="91425" rIns="91425" bIns="91425" anchor="t" anchorCtr="0">
            <a:spAutoFit/>
          </a:bodyPr>
          <a:lstStyle/>
          <a:p>
            <a:pPr marL="139700" lvl="0" algn="l" rtl="0">
              <a:lnSpc>
                <a:spcPct val="92000"/>
              </a:lnSpc>
              <a:spcBef>
                <a:spcPts val="0"/>
              </a:spcBef>
              <a:spcAft>
                <a:spcPts val="0"/>
              </a:spcAft>
              <a:buClr>
                <a:schemeClr val="accent1"/>
              </a:buClr>
              <a:buSzPts val="1400"/>
            </a:pPr>
            <a:endParaRPr lang="en-US" sz="2000" dirty="0">
              <a:latin typeface="Red Hat Display"/>
              <a:ea typeface="Red Hat Display"/>
              <a:cs typeface="Red Hat Display"/>
              <a:sym typeface="Red Hat Display"/>
            </a:endParaRPr>
          </a:p>
          <a:p>
            <a:pPr marL="457200" lvl="0" indent="-317500" algn="l" rtl="0">
              <a:lnSpc>
                <a:spcPct val="92000"/>
              </a:lnSpc>
              <a:spcBef>
                <a:spcPts val="0"/>
              </a:spcBef>
              <a:spcAft>
                <a:spcPts val="0"/>
              </a:spcAft>
              <a:buClr>
                <a:schemeClr val="accent1"/>
              </a:buClr>
              <a:buSzPts val="1400"/>
              <a:buFont typeface="Red Hat Display"/>
              <a:buChar char="-"/>
            </a:pPr>
            <a:r>
              <a:rPr lang="en-US" sz="2000" dirty="0">
                <a:latin typeface="Red Hat Display"/>
                <a:ea typeface="Red Hat Display"/>
                <a:cs typeface="Red Hat Display"/>
                <a:sym typeface="Red Hat Display"/>
              </a:rPr>
              <a:t>SQL Server database implementation (in place as of January 14)</a:t>
            </a:r>
          </a:p>
          <a:p>
            <a:pPr marL="457200" lvl="0" indent="-317500" algn="l" rtl="0">
              <a:lnSpc>
                <a:spcPct val="92000"/>
              </a:lnSpc>
              <a:spcBef>
                <a:spcPts val="0"/>
              </a:spcBef>
              <a:spcAft>
                <a:spcPts val="0"/>
              </a:spcAft>
              <a:buClr>
                <a:schemeClr val="accent1"/>
              </a:buClr>
              <a:buSzPts val="1400"/>
              <a:buFont typeface="Red Hat Display"/>
              <a:buChar char="-"/>
            </a:pPr>
            <a:endParaRPr lang="en-US" sz="2000" dirty="0">
              <a:latin typeface="Red Hat Display"/>
              <a:ea typeface="Red Hat Display"/>
              <a:cs typeface="Red Hat Display"/>
              <a:sym typeface="Red Hat Display"/>
            </a:endParaRPr>
          </a:p>
          <a:p>
            <a:pPr marL="457200" lvl="0" indent="-317500" algn="l" rtl="0">
              <a:lnSpc>
                <a:spcPct val="92000"/>
              </a:lnSpc>
              <a:spcBef>
                <a:spcPts val="0"/>
              </a:spcBef>
              <a:spcAft>
                <a:spcPts val="0"/>
              </a:spcAft>
              <a:buClr>
                <a:schemeClr val="accent1"/>
              </a:buClr>
              <a:buSzPts val="1400"/>
              <a:buFont typeface="Red Hat Display"/>
              <a:buChar char="-"/>
            </a:pPr>
            <a:r>
              <a:rPr lang="en-US" sz="2000" dirty="0">
                <a:latin typeface="Red Hat Display"/>
                <a:ea typeface="Red Hat Display"/>
                <a:cs typeface="Red Hat Display"/>
                <a:sym typeface="Red Hat Display"/>
              </a:rPr>
              <a:t>Development of </a:t>
            </a:r>
            <a:r>
              <a:rPr lang="en-US" sz="2000" dirty="0" err="1">
                <a:latin typeface="Red Hat Display"/>
                <a:ea typeface="Red Hat Display"/>
                <a:cs typeface="Red Hat Display"/>
                <a:sym typeface="Red Hat Display"/>
              </a:rPr>
              <a:t>Jypter</a:t>
            </a:r>
            <a:r>
              <a:rPr lang="en-US" sz="2000" dirty="0">
                <a:latin typeface="Red Hat Display"/>
                <a:ea typeface="Red Hat Display"/>
                <a:cs typeface="Red Hat Display"/>
                <a:sym typeface="Red Hat Display"/>
              </a:rPr>
              <a:t> Notebooks for various common tasks</a:t>
            </a:r>
          </a:p>
          <a:p>
            <a:pPr marL="457200" lvl="0" indent="-317500" algn="l" rtl="0">
              <a:lnSpc>
                <a:spcPct val="92000"/>
              </a:lnSpc>
              <a:spcBef>
                <a:spcPts val="0"/>
              </a:spcBef>
              <a:spcAft>
                <a:spcPts val="0"/>
              </a:spcAft>
              <a:buClr>
                <a:schemeClr val="accent1"/>
              </a:buClr>
              <a:buSzPts val="1400"/>
              <a:buFont typeface="Red Hat Display"/>
              <a:buChar char="-"/>
            </a:pPr>
            <a:endParaRPr lang="en-US" sz="2000" dirty="0">
              <a:latin typeface="Red Hat Display"/>
              <a:ea typeface="Red Hat Display"/>
              <a:cs typeface="Red Hat Display"/>
              <a:sym typeface="Red Hat Display"/>
            </a:endParaRPr>
          </a:p>
          <a:p>
            <a:pPr marL="457200" lvl="0" indent="-317500" algn="l" rtl="0">
              <a:lnSpc>
                <a:spcPct val="92000"/>
              </a:lnSpc>
              <a:spcBef>
                <a:spcPts val="0"/>
              </a:spcBef>
              <a:spcAft>
                <a:spcPts val="0"/>
              </a:spcAft>
              <a:buClr>
                <a:schemeClr val="accent1"/>
              </a:buClr>
              <a:buSzPts val="1400"/>
              <a:buFont typeface="Red Hat Display"/>
              <a:buChar char="-"/>
            </a:pPr>
            <a:r>
              <a:rPr lang="en-US" sz="2000" dirty="0">
                <a:latin typeface="Red Hat Display"/>
                <a:ea typeface="Red Hat Display"/>
                <a:cs typeface="Red Hat Display"/>
                <a:sym typeface="Red Hat Display"/>
              </a:rPr>
              <a:t>.NET Core and Python technology usage </a:t>
            </a:r>
          </a:p>
          <a:p>
            <a:pPr marL="139700" lvl="0" algn="l" rtl="0">
              <a:lnSpc>
                <a:spcPct val="92000"/>
              </a:lnSpc>
              <a:spcBef>
                <a:spcPts val="0"/>
              </a:spcBef>
              <a:spcAft>
                <a:spcPts val="0"/>
              </a:spcAft>
              <a:buClr>
                <a:schemeClr val="accent1"/>
              </a:buClr>
              <a:buSzPts val="1400"/>
            </a:pPr>
            <a:endParaRPr lang="en-US" sz="2000" dirty="0">
              <a:latin typeface="Red Hat Display"/>
              <a:ea typeface="Red Hat Display"/>
              <a:cs typeface="Red Hat Display"/>
              <a:sym typeface="Red Hat Display"/>
            </a:endParaRPr>
          </a:p>
          <a:p>
            <a:pPr marL="457200" lvl="0" indent="-317500" algn="l" rtl="0">
              <a:lnSpc>
                <a:spcPct val="92000"/>
              </a:lnSpc>
              <a:spcBef>
                <a:spcPts val="0"/>
              </a:spcBef>
              <a:spcAft>
                <a:spcPts val="0"/>
              </a:spcAft>
              <a:buClr>
                <a:schemeClr val="accent1"/>
              </a:buClr>
              <a:buSzPts val="1400"/>
              <a:buFont typeface="Red Hat Display"/>
              <a:buChar char="-"/>
            </a:pPr>
            <a:r>
              <a:rPr lang="en-US" sz="2000" dirty="0">
                <a:latin typeface="Red Hat Display"/>
                <a:ea typeface="Red Hat Display"/>
                <a:cs typeface="Red Hat Display"/>
                <a:sym typeface="Red Hat Display"/>
              </a:rPr>
              <a:t>Azure and GCP-based implementations on matching existing AWS implementation</a:t>
            </a:r>
          </a:p>
          <a:p>
            <a:pPr marL="457200" lvl="0" indent="-317500" algn="l" rtl="0">
              <a:lnSpc>
                <a:spcPct val="92000"/>
              </a:lnSpc>
              <a:spcBef>
                <a:spcPts val="0"/>
              </a:spcBef>
              <a:spcAft>
                <a:spcPts val="0"/>
              </a:spcAft>
              <a:buClr>
                <a:schemeClr val="accent1"/>
              </a:buClr>
              <a:buSzPts val="1400"/>
              <a:buFont typeface="Red Hat Display"/>
              <a:buChar char="-"/>
            </a:pPr>
            <a:endParaRPr lang="en-US" sz="2000" dirty="0">
              <a:latin typeface="Red Hat Display"/>
              <a:ea typeface="Red Hat Display"/>
              <a:cs typeface="Red Hat Display"/>
              <a:sym typeface="Red Hat Display"/>
            </a:endParaRPr>
          </a:p>
          <a:p>
            <a:pPr marL="457200" lvl="0" indent="-317500" algn="l" rtl="0">
              <a:lnSpc>
                <a:spcPct val="92000"/>
              </a:lnSpc>
              <a:spcBef>
                <a:spcPts val="0"/>
              </a:spcBef>
              <a:spcAft>
                <a:spcPts val="0"/>
              </a:spcAft>
              <a:buClr>
                <a:schemeClr val="accent1"/>
              </a:buClr>
              <a:buSzPts val="1400"/>
              <a:buFont typeface="Red Hat Display"/>
              <a:buChar char="-"/>
            </a:pPr>
            <a:r>
              <a:rPr lang="en-US" sz="2000" dirty="0">
                <a:latin typeface="Red Hat Display"/>
                <a:ea typeface="Red Hat Display"/>
                <a:cs typeface="Red Hat Display"/>
                <a:sym typeface="Red Hat Display"/>
              </a:rPr>
              <a:t>Public Cloud native PaaS and SaaS integration</a:t>
            </a:r>
          </a:p>
          <a:p>
            <a:pPr marL="139700" lvl="0" algn="l" rtl="0">
              <a:lnSpc>
                <a:spcPct val="92000"/>
              </a:lnSpc>
              <a:spcBef>
                <a:spcPts val="0"/>
              </a:spcBef>
              <a:spcAft>
                <a:spcPts val="0"/>
              </a:spcAft>
              <a:buClr>
                <a:schemeClr val="accent1"/>
              </a:buClr>
              <a:buSzPts val="1400"/>
            </a:pPr>
            <a:endParaRPr lang="en-US" sz="2000" dirty="0">
              <a:latin typeface="Red Hat Display"/>
              <a:ea typeface="Red Hat Display"/>
              <a:cs typeface="Red Hat Display"/>
              <a:sym typeface="Red Hat Display"/>
            </a:endParaRPr>
          </a:p>
        </p:txBody>
      </p:sp>
      <p:pic>
        <p:nvPicPr>
          <p:cNvPr id="20" name="Google Shape;722;p46">
            <a:extLst>
              <a:ext uri="{FF2B5EF4-FFF2-40B4-BE49-F238E27FC236}">
                <a16:creationId xmlns:a16="http://schemas.microsoft.com/office/drawing/2014/main" id="{C582B086-3F6A-39DD-12A7-4A319817ADDD}"/>
              </a:ext>
            </a:extLst>
          </p:cNvPr>
          <p:cNvPicPr preferRelativeResize="0"/>
          <p:nvPr/>
        </p:nvPicPr>
        <p:blipFill>
          <a:blip r:embed="rId2">
            <a:alphaModFix/>
          </a:blip>
          <a:stretch>
            <a:fillRect/>
          </a:stretch>
        </p:blipFill>
        <p:spPr>
          <a:xfrm>
            <a:off x="767753" y="1452233"/>
            <a:ext cx="5692356" cy="4731251"/>
          </a:xfrm>
          <a:prstGeom prst="rect">
            <a:avLst/>
          </a:prstGeom>
          <a:noFill/>
          <a:ln>
            <a:noFill/>
          </a:ln>
        </p:spPr>
      </p:pic>
    </p:spTree>
    <p:extLst>
      <p:ext uri="{BB962C8B-B14F-4D97-AF65-F5344CB8AC3E}">
        <p14:creationId xmlns:p14="http://schemas.microsoft.com/office/powerpoint/2010/main" val="38713977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9BE20A8-2525-4680-9E90-891E396C740F}"/>
              </a:ext>
            </a:extLst>
          </p:cNvPr>
          <p:cNvGrpSpPr/>
          <p:nvPr/>
        </p:nvGrpSpPr>
        <p:grpSpPr>
          <a:xfrm>
            <a:off x="967824" y="359059"/>
            <a:ext cx="4414219" cy="6520714"/>
            <a:chOff x="1200052" y="446143"/>
            <a:chExt cx="4340527" cy="6411856"/>
          </a:xfrm>
        </p:grpSpPr>
        <p:pic>
          <p:nvPicPr>
            <p:cNvPr id="5" name="Graphic 4">
              <a:extLst>
                <a:ext uri="{FF2B5EF4-FFF2-40B4-BE49-F238E27FC236}">
                  <a16:creationId xmlns:a16="http://schemas.microsoft.com/office/drawing/2014/main" id="{FB29C184-4B7F-464D-91CC-CC2473FFF50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00052" y="446143"/>
              <a:ext cx="4025091" cy="3113485"/>
            </a:xfrm>
            <a:prstGeom prst="rect">
              <a:avLst/>
            </a:prstGeom>
          </p:spPr>
        </p:pic>
        <p:pic>
          <p:nvPicPr>
            <p:cNvPr id="3" name="Graphic 2">
              <a:extLst>
                <a:ext uri="{FF2B5EF4-FFF2-40B4-BE49-F238E27FC236}">
                  <a16:creationId xmlns:a16="http://schemas.microsoft.com/office/drawing/2014/main" id="{F47C7362-E8A2-466A-AC5A-1825690D71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00052" y="1262742"/>
              <a:ext cx="4340527" cy="5595257"/>
            </a:xfrm>
            <a:prstGeom prst="rect">
              <a:avLst/>
            </a:prstGeom>
          </p:spPr>
        </p:pic>
      </p:grpSp>
      <p:grpSp>
        <p:nvGrpSpPr>
          <p:cNvPr id="7" name="Group 6">
            <a:extLst>
              <a:ext uri="{FF2B5EF4-FFF2-40B4-BE49-F238E27FC236}">
                <a16:creationId xmlns:a16="http://schemas.microsoft.com/office/drawing/2014/main" id="{2C531BCD-2D9D-4CB8-9050-886C81D70A2D}"/>
              </a:ext>
            </a:extLst>
          </p:cNvPr>
          <p:cNvGrpSpPr/>
          <p:nvPr/>
        </p:nvGrpSpPr>
        <p:grpSpPr>
          <a:xfrm>
            <a:off x="5419810" y="1916643"/>
            <a:ext cx="6134100" cy="2470717"/>
            <a:chOff x="5419810" y="1916643"/>
            <a:chExt cx="6134100" cy="2470717"/>
          </a:xfrm>
        </p:grpSpPr>
        <p:grpSp>
          <p:nvGrpSpPr>
            <p:cNvPr id="8" name="Group 7">
              <a:extLst>
                <a:ext uri="{FF2B5EF4-FFF2-40B4-BE49-F238E27FC236}">
                  <a16:creationId xmlns:a16="http://schemas.microsoft.com/office/drawing/2014/main" id="{075539BC-51B0-4AF1-922D-2992C64C4FF6}"/>
                </a:ext>
              </a:extLst>
            </p:cNvPr>
            <p:cNvGrpSpPr/>
            <p:nvPr/>
          </p:nvGrpSpPr>
          <p:grpSpPr>
            <a:xfrm>
              <a:off x="5419810" y="1916643"/>
              <a:ext cx="6134100" cy="2470717"/>
              <a:chOff x="5419810" y="1916643"/>
              <a:chExt cx="6134100" cy="2470717"/>
            </a:xfrm>
          </p:grpSpPr>
          <p:grpSp>
            <p:nvGrpSpPr>
              <p:cNvPr id="10" name="Group 9">
                <a:extLst>
                  <a:ext uri="{FF2B5EF4-FFF2-40B4-BE49-F238E27FC236}">
                    <a16:creationId xmlns:a16="http://schemas.microsoft.com/office/drawing/2014/main" id="{EF99E7E8-E1D2-4A0A-BEC6-E78E1E0778EA}"/>
                  </a:ext>
                </a:extLst>
              </p:cNvPr>
              <p:cNvGrpSpPr/>
              <p:nvPr/>
            </p:nvGrpSpPr>
            <p:grpSpPr>
              <a:xfrm>
                <a:off x="5419810" y="1916643"/>
                <a:ext cx="6134100" cy="2470717"/>
                <a:chOff x="300717" y="537886"/>
                <a:chExt cx="6134100" cy="2470717"/>
              </a:xfrm>
            </p:grpSpPr>
            <p:sp>
              <p:nvSpPr>
                <p:cNvPr id="12" name="TextBox 11">
                  <a:extLst>
                    <a:ext uri="{FF2B5EF4-FFF2-40B4-BE49-F238E27FC236}">
                      <a16:creationId xmlns:a16="http://schemas.microsoft.com/office/drawing/2014/main" id="{9798E5C1-40BA-48AB-B72E-F4F3F492CDE3}"/>
                    </a:ext>
                  </a:extLst>
                </p:cNvPr>
                <p:cNvSpPr txBox="1"/>
                <p:nvPr/>
              </p:nvSpPr>
              <p:spPr>
                <a:xfrm>
                  <a:off x="767880" y="537886"/>
                  <a:ext cx="5666937" cy="830997"/>
                </a:xfrm>
                <a:prstGeom prst="rect">
                  <a:avLst/>
                </a:prstGeom>
                <a:noFill/>
              </p:spPr>
              <p:txBody>
                <a:bodyPr wrap="none" rtlCol="0" anchor="b">
                  <a:spAutoFit/>
                </a:bodyPr>
                <a:lstStyle/>
                <a:p>
                  <a:pPr algn="r"/>
                  <a:r>
                    <a:rPr lang="en-US" sz="4800" b="0" i="0" dirty="0">
                      <a:solidFill>
                        <a:schemeClr val="accent1"/>
                      </a:solidFill>
                      <a:effectLst/>
                      <a:latin typeface="Red Hat Display" panose="02010503040201060303" pitchFamily="2" charset="77"/>
                    </a:rPr>
                    <a:t>Reference Materials</a:t>
                  </a:r>
                  <a:endParaRPr lang="en-US" sz="4800" dirty="0">
                    <a:solidFill>
                      <a:schemeClr val="accent1"/>
                    </a:solidFill>
                    <a:latin typeface="Red Hat Display" panose="02010503040201060303" pitchFamily="2" charset="77"/>
                  </a:endParaRPr>
                </a:p>
              </p:txBody>
            </p:sp>
            <p:sp>
              <p:nvSpPr>
                <p:cNvPr id="13" name="TextBox 12">
                  <a:extLst>
                    <a:ext uri="{FF2B5EF4-FFF2-40B4-BE49-F238E27FC236}">
                      <a16:creationId xmlns:a16="http://schemas.microsoft.com/office/drawing/2014/main" id="{6CCC235C-2BA1-4315-952B-606B77587852}"/>
                    </a:ext>
                  </a:extLst>
                </p:cNvPr>
                <p:cNvSpPr txBox="1"/>
                <p:nvPr/>
              </p:nvSpPr>
              <p:spPr>
                <a:xfrm>
                  <a:off x="300717" y="1629616"/>
                  <a:ext cx="6134100" cy="461665"/>
                </a:xfrm>
                <a:prstGeom prst="rect">
                  <a:avLst/>
                </a:prstGeom>
                <a:noFill/>
              </p:spPr>
              <p:txBody>
                <a:bodyPr wrap="square">
                  <a:spAutoFit/>
                </a:bodyPr>
                <a:lstStyle/>
                <a:p>
                  <a:pPr algn="r"/>
                  <a:r>
                    <a:rPr lang="en-US" sz="2400" b="1" dirty="0">
                      <a:solidFill>
                        <a:schemeClr val="bg1"/>
                      </a:solidFill>
                      <a:latin typeface="Segoe UI" panose="020B0502040204020203" pitchFamily="34" charset="0"/>
                      <a:ea typeface="Open Sans" panose="020B0606030504020204" pitchFamily="34" charset="0"/>
                      <a:cs typeface="Open Sans" panose="020B0606030504020204" pitchFamily="34" charset="0"/>
                    </a:rPr>
                    <a:t>EDIT SLIDE SUBTITLE HERE</a:t>
                  </a:r>
                </a:p>
              </p:txBody>
            </p:sp>
            <p:sp>
              <p:nvSpPr>
                <p:cNvPr id="14" name="Subtitle demo text">
                  <a:extLst>
                    <a:ext uri="{FF2B5EF4-FFF2-40B4-BE49-F238E27FC236}">
                      <a16:creationId xmlns:a16="http://schemas.microsoft.com/office/drawing/2014/main" id="{0F9A83AB-42F2-495C-9739-E0A3C5D5D8B6}"/>
                    </a:ext>
                  </a:extLst>
                </p:cNvPr>
                <p:cNvSpPr/>
                <p:nvPr/>
              </p:nvSpPr>
              <p:spPr>
                <a:xfrm>
                  <a:off x="1852843" y="2352013"/>
                  <a:ext cx="4581974" cy="65659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extLst>
                  <a:ext uri="{C572A759-6A51-4108-AA02-DFA0A04FC94B}">
                    <ma14:wrappingTextBoxFlag xmlns="" xmlns:m="http://schemas.openxmlformats.org/officeDocument/2006/math" xmlns:a14="http://schemas.microsoft.com/office/drawing/2010/main" xmlns:ma14="http://schemas.microsoft.com/office/mac/drawingml/2011/main" xmlns:lc="http://schemas.openxmlformats.org/drawingml/2006/lockedCanvas" val="1"/>
                  </a:ext>
                </a:extLst>
              </p:spPr>
              <p:txBody>
                <a:bodyPr wrap="square" lIns="50800" tIns="50800" rIns="50800" bIns="50800" numCol="1"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1pPr>
                  <a:lvl2pPr marL="0" marR="0" indent="2286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2pPr>
                  <a:lvl3pPr marL="0" marR="0" indent="4572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3pPr>
                  <a:lvl4pPr marL="0" marR="0" indent="6858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4pPr>
                  <a:lvl5pPr marL="0" marR="0" indent="9144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5pPr>
                  <a:lvl6pPr marL="0" marR="0" indent="11430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6pPr>
                  <a:lvl7pPr marL="0" marR="0" indent="13716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7pPr>
                  <a:lvl8pPr marL="0" marR="0" indent="16002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8pPr>
                  <a:lvl9pPr marL="0" marR="0" indent="18288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9pPr>
                </a:lstStyle>
                <a:p>
                  <a:pPr algn="r"/>
                  <a:r>
                    <a:rPr lang="en-US" sz="1800" b="0" i="0" dirty="0">
                      <a:solidFill>
                        <a:schemeClr val="tx1">
                          <a:lumMod val="85000"/>
                          <a:lumOff val="15000"/>
                        </a:schemeClr>
                      </a:solidFill>
                      <a:effectLst/>
                      <a:latin typeface="Red Hat Display" panose="02010503040201060303" pitchFamily="2" charset="77"/>
                      <a:cs typeface="Segoe UI" panose="020B0502040204020203" pitchFamily="34" charset="0"/>
                    </a:rPr>
                    <a:t>Any related content for this platform can be located here.</a:t>
                  </a:r>
                  <a:endParaRPr lang="en-US" sz="1800" dirty="0">
                    <a:solidFill>
                      <a:schemeClr val="tx1">
                        <a:lumMod val="85000"/>
                        <a:lumOff val="15000"/>
                      </a:schemeClr>
                    </a:solidFill>
                    <a:latin typeface="Red Hat Display" panose="02010503040201060303" pitchFamily="2" charset="77"/>
                    <a:cs typeface="Segoe UI" panose="020B0502040204020203" pitchFamily="34" charset="0"/>
                  </a:endParaRPr>
                </a:p>
              </p:txBody>
            </p:sp>
          </p:grpSp>
          <p:cxnSp>
            <p:nvCxnSpPr>
              <p:cNvPr id="11" name="Straight Connector 10">
                <a:extLst>
                  <a:ext uri="{FF2B5EF4-FFF2-40B4-BE49-F238E27FC236}">
                    <a16:creationId xmlns:a16="http://schemas.microsoft.com/office/drawing/2014/main" id="{10D8A74A-E128-4A8A-A9FC-93FD2A4498C2}"/>
                  </a:ext>
                </a:extLst>
              </p:cNvPr>
              <p:cNvCxnSpPr>
                <a:cxnSpLocks/>
              </p:cNvCxnSpPr>
              <p:nvPr/>
            </p:nvCxnSpPr>
            <p:spPr>
              <a:xfrm>
                <a:off x="10219027" y="2788817"/>
                <a:ext cx="1181100" cy="0"/>
              </a:xfrm>
              <a:prstGeom prst="line">
                <a:avLst/>
              </a:prstGeom>
              <a:noFill/>
              <a:ln w="38100"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grpSp>
        <p:sp>
          <p:nvSpPr>
            <p:cNvPr id="9" name="TextBox 8">
              <a:extLst>
                <a:ext uri="{FF2B5EF4-FFF2-40B4-BE49-F238E27FC236}">
                  <a16:creationId xmlns:a16="http://schemas.microsoft.com/office/drawing/2014/main" id="{0267C25E-9ABE-4275-B3A5-1D93ACC2D6BF}"/>
                </a:ext>
              </a:extLst>
            </p:cNvPr>
            <p:cNvSpPr txBox="1"/>
            <p:nvPr/>
          </p:nvSpPr>
          <p:spPr>
            <a:xfrm>
              <a:off x="5419810" y="3008372"/>
              <a:ext cx="6134100" cy="461665"/>
            </a:xfrm>
            <a:prstGeom prst="rect">
              <a:avLst/>
            </a:prstGeom>
            <a:noFill/>
          </p:spPr>
          <p:txBody>
            <a:bodyPr wrap="square">
              <a:spAutoFit/>
            </a:bodyPr>
            <a:lstStyle/>
            <a:p>
              <a:pPr algn="r"/>
              <a:r>
                <a:rPr lang="en-US" sz="2400" b="1" dirty="0">
                  <a:solidFill>
                    <a:schemeClr val="tx1">
                      <a:lumMod val="95000"/>
                      <a:lumOff val="5000"/>
                    </a:schemeClr>
                  </a:solidFill>
                  <a:latin typeface="Red Hat Display" panose="02010503040201060303" pitchFamily="2" charset="77"/>
                  <a:ea typeface="Open Sans" panose="020B0606030504020204" pitchFamily="34" charset="0"/>
                  <a:cs typeface="Open Sans" panose="020B0606030504020204" pitchFamily="34" charset="0"/>
                </a:rPr>
                <a:t>Supporting Content</a:t>
              </a:r>
            </a:p>
          </p:txBody>
        </p:sp>
      </p:grpSp>
      <p:sp>
        <p:nvSpPr>
          <p:cNvPr id="15" name="Freeform 16">
            <a:extLst>
              <a:ext uri="{FF2B5EF4-FFF2-40B4-BE49-F238E27FC236}">
                <a16:creationId xmlns:a16="http://schemas.microsoft.com/office/drawing/2014/main" id="{77B1AE7C-2116-45D8-8972-697DB4084180}"/>
              </a:ext>
            </a:extLst>
          </p:cNvPr>
          <p:cNvSpPr/>
          <p:nvPr/>
        </p:nvSpPr>
        <p:spPr>
          <a:xfrm>
            <a:off x="10528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CEBDC6D-0AB4-4690-AAFC-D1C2C249DBA1}"/>
              </a:ext>
            </a:extLst>
          </p:cNvPr>
          <p:cNvGrpSpPr/>
          <p:nvPr/>
        </p:nvGrpSpPr>
        <p:grpSpPr>
          <a:xfrm>
            <a:off x="10748874" y="-373095"/>
            <a:ext cx="1829836" cy="1775895"/>
            <a:chOff x="10748874" y="-373095"/>
            <a:chExt cx="1829836" cy="1775895"/>
          </a:xfrm>
        </p:grpSpPr>
        <p:sp>
          <p:nvSpPr>
            <p:cNvPr id="17" name="Freeform: Shape 16">
              <a:extLst>
                <a:ext uri="{FF2B5EF4-FFF2-40B4-BE49-F238E27FC236}">
                  <a16:creationId xmlns:a16="http://schemas.microsoft.com/office/drawing/2014/main" id="{40A619F1-F56E-4758-836F-16E1ACC9AA2A}"/>
                </a:ext>
              </a:extLst>
            </p:cNvPr>
            <p:cNvSpPr/>
            <p:nvPr/>
          </p:nvSpPr>
          <p:spPr>
            <a:xfrm>
              <a:off x="10748874"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0F0CD4BF-3ACA-47E1-9B52-24A131BFE67B}"/>
                </a:ext>
              </a:extLst>
            </p:cNvPr>
            <p:cNvSpPr/>
            <p:nvPr/>
          </p:nvSpPr>
          <p:spPr>
            <a:xfrm>
              <a:off x="10988232"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C936B57-221D-48CC-AABF-DCFB4E979139}"/>
                </a:ext>
              </a:extLst>
            </p:cNvPr>
            <p:cNvSpPr/>
            <p:nvPr/>
          </p:nvSpPr>
          <p:spPr>
            <a:xfrm>
              <a:off x="11141811"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2" name="Slide Number Placeholder 1">
            <a:extLst>
              <a:ext uri="{FF2B5EF4-FFF2-40B4-BE49-F238E27FC236}">
                <a16:creationId xmlns:a16="http://schemas.microsoft.com/office/drawing/2014/main" id="{2284B7C8-636B-EF6D-F85B-7A35AB7D1BFD}"/>
              </a:ext>
            </a:extLst>
          </p:cNvPr>
          <p:cNvSpPr>
            <a:spLocks noGrp="1"/>
          </p:cNvSpPr>
          <p:nvPr>
            <p:ph type="sldNum" sz="quarter" idx="12"/>
          </p:nvPr>
        </p:nvSpPr>
        <p:spPr/>
        <p:txBody>
          <a:bodyPr/>
          <a:lstStyle/>
          <a:p>
            <a:fld id="{13977CFE-518C-4DE5-A6A8-72B8FCA09D3F}" type="slidenum">
              <a:rPr lang="en-US" smtClean="0"/>
              <a:t>26</a:t>
            </a:fld>
            <a:endParaRPr lang="en-US"/>
          </a:p>
        </p:txBody>
      </p:sp>
    </p:spTree>
    <p:extLst>
      <p:ext uri="{BB962C8B-B14F-4D97-AF65-F5344CB8AC3E}">
        <p14:creationId xmlns:p14="http://schemas.microsoft.com/office/powerpoint/2010/main" val="20891123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8A9A9D-2D27-40E3-8C47-DB899F80E9F7}"/>
              </a:ext>
            </a:extLst>
          </p:cNvPr>
          <p:cNvGrpSpPr/>
          <p:nvPr/>
        </p:nvGrpSpPr>
        <p:grpSpPr>
          <a:xfrm>
            <a:off x="1517476" y="203940"/>
            <a:ext cx="5501827" cy="830997"/>
            <a:chOff x="1529280" y="203941"/>
            <a:chExt cx="5501827" cy="830997"/>
          </a:xfrm>
        </p:grpSpPr>
        <p:sp>
          <p:nvSpPr>
            <p:cNvPr id="5" name="TextBox 4">
              <a:extLst>
                <a:ext uri="{FF2B5EF4-FFF2-40B4-BE49-F238E27FC236}">
                  <a16:creationId xmlns:a16="http://schemas.microsoft.com/office/drawing/2014/main" id="{0CFC0050-3075-4458-804D-3B71AE69114A}"/>
                </a:ext>
              </a:extLst>
            </p:cNvPr>
            <p:cNvSpPr txBox="1"/>
            <p:nvPr/>
          </p:nvSpPr>
          <p:spPr>
            <a:xfrm>
              <a:off x="1529280" y="203941"/>
              <a:ext cx="5501827" cy="830997"/>
            </a:xfrm>
            <a:prstGeom prst="rect">
              <a:avLst/>
            </a:prstGeom>
            <a:noFill/>
          </p:spPr>
          <p:txBody>
            <a:bodyPr wrap="none" rtlCol="0">
              <a:spAutoFit/>
            </a:bodyPr>
            <a:lstStyle>
              <a:defPPr>
                <a:defRPr lang="en-US"/>
              </a:defPPr>
              <a:lvl1pPr>
                <a:defRPr sz="4800" b="0" i="0">
                  <a:solidFill>
                    <a:schemeClr val="accent1"/>
                  </a:solidFill>
                  <a:effectLst/>
                  <a:latin typeface="Arial Black" panose="020B0A04020102020204" pitchFamily="34" charset="0"/>
                </a:defRPr>
              </a:lvl1pPr>
            </a:lstStyle>
            <a:p>
              <a:r>
                <a:rPr lang="en-US" dirty="0">
                  <a:solidFill>
                    <a:schemeClr val="accent2"/>
                  </a:solidFill>
                  <a:latin typeface="Red Hat Display" panose="02010503040201060303" pitchFamily="2" charset="77"/>
                </a:rPr>
                <a:t>Open-Source Links</a:t>
              </a:r>
            </a:p>
          </p:txBody>
        </p:sp>
        <p:cxnSp>
          <p:nvCxnSpPr>
            <p:cNvPr id="4" name="Straight Connector 3">
              <a:extLst>
                <a:ext uri="{FF2B5EF4-FFF2-40B4-BE49-F238E27FC236}">
                  <a16:creationId xmlns:a16="http://schemas.microsoft.com/office/drawing/2014/main" id="{C56D7C7E-972A-4546-9022-F5E423CE9425}"/>
                </a:ext>
              </a:extLst>
            </p:cNvPr>
            <p:cNvCxnSpPr>
              <a:cxnSpLocks/>
            </p:cNvCxnSpPr>
            <p:nvPr/>
          </p:nvCxnSpPr>
          <p:spPr>
            <a:xfrm>
              <a:off x="1737493" y="1022188"/>
              <a:ext cx="1181100" cy="0"/>
            </a:xfrm>
            <a:prstGeom prst="line">
              <a:avLst/>
            </a:prstGeom>
            <a:noFill/>
            <a:ln w="381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 name="Freeform 16">
            <a:extLst>
              <a:ext uri="{FF2B5EF4-FFF2-40B4-BE49-F238E27FC236}">
                <a16:creationId xmlns:a16="http://schemas.microsoft.com/office/drawing/2014/main" id="{62DED30A-2E56-414D-A579-07C98A7CF695}"/>
              </a:ext>
            </a:extLst>
          </p:cNvPr>
          <p:cNvSpPr/>
          <p:nvPr/>
        </p:nvSpPr>
        <p:spPr>
          <a:xfrm flipH="1">
            <a:off x="241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0">
            <a:extLst>
              <a:ext uri="{FF2B5EF4-FFF2-40B4-BE49-F238E27FC236}">
                <a16:creationId xmlns:a16="http://schemas.microsoft.com/office/drawing/2014/main" id="{C7181490-B0F0-406D-B545-A1E6B393856C}"/>
              </a:ext>
            </a:extLst>
          </p:cNvPr>
          <p:cNvGrpSpPr/>
          <p:nvPr/>
        </p:nvGrpSpPr>
        <p:grpSpPr>
          <a:xfrm>
            <a:off x="-386710" y="-373095"/>
            <a:ext cx="1829836" cy="1775895"/>
            <a:chOff x="-386710" y="-373095"/>
            <a:chExt cx="1829836" cy="1775895"/>
          </a:xfrm>
        </p:grpSpPr>
        <p:sp>
          <p:nvSpPr>
            <p:cNvPr id="12" name="Freeform: Shape 11">
              <a:extLst>
                <a:ext uri="{FF2B5EF4-FFF2-40B4-BE49-F238E27FC236}">
                  <a16:creationId xmlns:a16="http://schemas.microsoft.com/office/drawing/2014/main" id="{20CA6048-F66A-4294-82EE-9CB232A24D5D}"/>
                </a:ext>
              </a:extLst>
            </p:cNvPr>
            <p:cNvSpPr/>
            <p:nvPr/>
          </p:nvSpPr>
          <p:spPr>
            <a:xfrm flipH="1">
              <a:off x="92381"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3A19095F-997E-4357-80A5-EA0C58C7DE27}"/>
                </a:ext>
              </a:extLst>
            </p:cNvPr>
            <p:cNvSpPr/>
            <p:nvPr/>
          </p:nvSpPr>
          <p:spPr>
            <a:xfrm flipH="1">
              <a:off x="331740"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06E45BD6-DE6C-4A54-AF5D-1FD96A10F644}"/>
                </a:ext>
              </a:extLst>
            </p:cNvPr>
            <p:cNvSpPr/>
            <p:nvPr/>
          </p:nvSpPr>
          <p:spPr>
            <a:xfrm flipH="1">
              <a:off x="-386710"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7" name="Google Shape;1214;p75">
            <a:extLst>
              <a:ext uri="{FF2B5EF4-FFF2-40B4-BE49-F238E27FC236}">
                <a16:creationId xmlns:a16="http://schemas.microsoft.com/office/drawing/2014/main" id="{03B8ABBF-A010-88E0-2B01-405CB433F374}"/>
              </a:ext>
            </a:extLst>
          </p:cNvPr>
          <p:cNvSpPr txBox="1"/>
          <p:nvPr/>
        </p:nvSpPr>
        <p:spPr>
          <a:xfrm>
            <a:off x="765316" y="1932656"/>
            <a:ext cx="3383280" cy="1425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100" b="1" dirty="0">
                <a:solidFill>
                  <a:schemeClr val="dk1"/>
                </a:solidFill>
                <a:latin typeface="Red Hat Display"/>
                <a:ea typeface="Red Hat Display"/>
                <a:cs typeface="Red Hat Display"/>
                <a:sym typeface="Red Hat Display"/>
              </a:rPr>
              <a:t>iDaaS Connect:</a:t>
            </a:r>
            <a:r>
              <a:rPr lang="en-US" sz="1100" dirty="0">
                <a:solidFill>
                  <a:schemeClr val="dk1"/>
                </a:solidFill>
                <a:latin typeface="Red Hat Display"/>
                <a:ea typeface="Red Hat Display"/>
                <a:cs typeface="Red Hat Display"/>
                <a:sym typeface="Red Hat Display"/>
              </a:rPr>
              <a:t> is how iDaaS can process data from potentially from hundreds of available systems, industry standards and data formats. The ability to connect to/from systems is iDaaS Connect, within this one repository there are dozens of defined modules for connecting to data such as Blue Button, HL7, FHIR, EDI, APIs, Kafka, JDBC, FTP/FTP(s), File, SAP, Cloud Vendor(s) and many more included. While it is one repository it has all the iDaaS Connect branded modules within it.</a:t>
            </a:r>
            <a:endParaRPr sz="1100" dirty="0">
              <a:solidFill>
                <a:schemeClr val="dk1"/>
              </a:solidFill>
              <a:latin typeface="Red Hat Display"/>
              <a:ea typeface="Red Hat Display"/>
              <a:cs typeface="Red Hat Display"/>
              <a:sym typeface="Red Hat Display"/>
            </a:endParaRPr>
          </a:p>
          <a:p>
            <a:pPr marL="0" lvl="0" indent="0" algn="l" rtl="0">
              <a:lnSpc>
                <a:spcPct val="115000"/>
              </a:lnSpc>
              <a:spcBef>
                <a:spcPts val="600"/>
              </a:spcBef>
              <a:spcAft>
                <a:spcPts val="0"/>
              </a:spcAft>
              <a:buNone/>
            </a:pPr>
            <a:r>
              <a:rPr lang="en-US" sz="1100" u="sng" dirty="0">
                <a:solidFill>
                  <a:schemeClr val="hlink"/>
                </a:solidFill>
                <a:latin typeface="Red Hat Display"/>
                <a:ea typeface="Red Hat Display"/>
                <a:cs typeface="Red Hat Display"/>
                <a:sym typeface="Red Hat Display"/>
                <a:hlinkClick r:id="rId2"/>
              </a:rPr>
              <a:t>https://github.com/Project-Herophilus/iDaaS-Connect</a:t>
            </a:r>
            <a:br>
              <a:rPr lang="en-US" sz="1100" dirty="0">
                <a:solidFill>
                  <a:schemeClr val="lt1"/>
                </a:solidFill>
                <a:latin typeface="Red Hat Display"/>
                <a:ea typeface="Red Hat Display"/>
                <a:cs typeface="Red Hat Display"/>
                <a:sym typeface="Red Hat Display"/>
              </a:rPr>
            </a:br>
            <a:endParaRPr sz="1100" dirty="0">
              <a:solidFill>
                <a:schemeClr val="dk1"/>
              </a:solidFill>
              <a:latin typeface="Red Hat Display"/>
              <a:ea typeface="Red Hat Display"/>
              <a:cs typeface="Red Hat Display"/>
              <a:sym typeface="Red Hat Display"/>
            </a:endParaRPr>
          </a:p>
        </p:txBody>
      </p:sp>
      <p:sp>
        <p:nvSpPr>
          <p:cNvPr id="8" name="Google Shape;1216;p75">
            <a:extLst>
              <a:ext uri="{FF2B5EF4-FFF2-40B4-BE49-F238E27FC236}">
                <a16:creationId xmlns:a16="http://schemas.microsoft.com/office/drawing/2014/main" id="{C588262F-3480-5C98-7967-BCF4EFE3745B}"/>
              </a:ext>
            </a:extLst>
          </p:cNvPr>
          <p:cNvSpPr txBox="1"/>
          <p:nvPr/>
        </p:nvSpPr>
        <p:spPr>
          <a:xfrm>
            <a:off x="765315" y="4356873"/>
            <a:ext cx="3130819" cy="1107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r>
              <a:rPr lang="en-US" sz="1100" b="1" dirty="0">
                <a:solidFill>
                  <a:schemeClr val="dk1"/>
                </a:solidFill>
                <a:latin typeface="Red Hat Display"/>
                <a:ea typeface="Red Hat Display"/>
                <a:cs typeface="Red Hat Display"/>
                <a:sym typeface="Red Hat Display"/>
              </a:rPr>
              <a:t>iDaaS DREAM:</a:t>
            </a:r>
            <a:r>
              <a:rPr lang="en-US" sz="1100" dirty="0">
                <a:solidFill>
                  <a:schemeClr val="dk1"/>
                </a:solidFill>
                <a:latin typeface="Red Hat Display"/>
                <a:ea typeface="Red Hat Display"/>
                <a:cs typeface="Red Hat Display"/>
                <a:sym typeface="Red Hat Display"/>
              </a:rPr>
              <a:t>  DREAM (Data Real Time Enterprise Automation). Implementable and extensible data applications built to support business needs. This repository contains assets developed in Java, JavaScript, and Quarkus.  </a:t>
            </a:r>
            <a:endParaRPr sz="1100" dirty="0">
              <a:solidFill>
                <a:schemeClr val="dk1"/>
              </a:solidFill>
              <a:latin typeface="Red Hat Display"/>
              <a:ea typeface="Red Hat Display"/>
              <a:cs typeface="Red Hat Display"/>
              <a:sym typeface="Red Hat Display"/>
            </a:endParaRPr>
          </a:p>
          <a:p>
            <a:pPr marL="0" lvl="0" indent="0" algn="l" rtl="0">
              <a:lnSpc>
                <a:spcPct val="115000"/>
              </a:lnSpc>
              <a:spcBef>
                <a:spcPts val="600"/>
              </a:spcBef>
              <a:spcAft>
                <a:spcPts val="0"/>
              </a:spcAft>
              <a:buNone/>
            </a:pPr>
            <a:r>
              <a:rPr lang="en-US" sz="1100" u="sng" dirty="0">
                <a:solidFill>
                  <a:schemeClr val="hlink"/>
                </a:solidFill>
                <a:latin typeface="Red Hat Display"/>
                <a:ea typeface="Red Hat Display"/>
                <a:cs typeface="Red Hat Display"/>
                <a:sym typeface="Red Hat Display"/>
                <a:hlinkClick r:id="rId3"/>
              </a:rPr>
              <a:t>https://github.com/Project-Herophilus/iDaaS-DReAM</a:t>
            </a:r>
            <a:endParaRPr sz="1100" dirty="0">
              <a:solidFill>
                <a:srgbClr val="FFFFFF"/>
              </a:solidFill>
              <a:latin typeface="Red Hat Display"/>
              <a:ea typeface="Red Hat Display"/>
              <a:cs typeface="Red Hat Display"/>
              <a:sym typeface="Red Hat Display"/>
            </a:endParaRPr>
          </a:p>
        </p:txBody>
      </p:sp>
      <p:sp>
        <p:nvSpPr>
          <p:cNvPr id="9" name="Google Shape;1217;p75">
            <a:extLst>
              <a:ext uri="{FF2B5EF4-FFF2-40B4-BE49-F238E27FC236}">
                <a16:creationId xmlns:a16="http://schemas.microsoft.com/office/drawing/2014/main" id="{5752F528-A73D-07E4-3722-3A86BE83C850}"/>
              </a:ext>
            </a:extLst>
          </p:cNvPr>
          <p:cNvSpPr txBox="1"/>
          <p:nvPr/>
        </p:nvSpPr>
        <p:spPr>
          <a:xfrm>
            <a:off x="4418258" y="1937371"/>
            <a:ext cx="2786100" cy="83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100" b="1" dirty="0">
                <a:solidFill>
                  <a:schemeClr val="dk1"/>
                </a:solidFill>
                <a:latin typeface="Red Hat Display"/>
                <a:ea typeface="Red Hat Display"/>
                <a:cs typeface="Red Hat Display"/>
                <a:sym typeface="Red Hat Display"/>
              </a:rPr>
              <a:t>iDaaS KIC:</a:t>
            </a:r>
            <a:r>
              <a:rPr lang="en-US" sz="1100" dirty="0">
                <a:solidFill>
                  <a:schemeClr val="dk1"/>
                </a:solidFill>
                <a:latin typeface="Red Hat Display"/>
                <a:ea typeface="Red Hat Display"/>
                <a:cs typeface="Red Hat Display"/>
                <a:sym typeface="Red Hat Display"/>
              </a:rPr>
              <a:t>  KIC (Knowledge, Insight and Conformance). This is the place where all auditing, error handling and iDaaS insight occurs. This platform includes both an internal (iDaaS) and an external data processing capability with endpoints available for easy system connectivity.</a:t>
            </a:r>
            <a:br>
              <a:rPr lang="en-US" sz="1100" dirty="0">
                <a:solidFill>
                  <a:schemeClr val="dk1"/>
                </a:solidFill>
                <a:latin typeface="Red Hat Display"/>
                <a:ea typeface="Red Hat Display"/>
                <a:cs typeface="Red Hat Display"/>
                <a:sym typeface="Red Hat Display"/>
              </a:rPr>
            </a:br>
            <a:endParaRPr sz="1100" dirty="0">
              <a:solidFill>
                <a:schemeClr val="dk1"/>
              </a:solidFill>
              <a:latin typeface="Red Hat Display"/>
              <a:ea typeface="Red Hat Display"/>
              <a:cs typeface="Red Hat Display"/>
              <a:sym typeface="Red Hat Display"/>
            </a:endParaRPr>
          </a:p>
          <a:p>
            <a:pPr marL="0" lvl="0" indent="0" algn="l" rtl="0">
              <a:lnSpc>
                <a:spcPct val="115000"/>
              </a:lnSpc>
              <a:spcBef>
                <a:spcPts val="0"/>
              </a:spcBef>
              <a:spcAft>
                <a:spcPts val="0"/>
              </a:spcAft>
              <a:buNone/>
            </a:pPr>
            <a:r>
              <a:rPr lang="en-US" sz="1100" u="sng" dirty="0">
                <a:solidFill>
                  <a:schemeClr val="hlink"/>
                </a:solidFill>
                <a:latin typeface="Red Hat Display"/>
                <a:ea typeface="Red Hat Display"/>
                <a:cs typeface="Red Hat Display"/>
                <a:sym typeface="Red Hat Display"/>
                <a:hlinkClick r:id="rId4"/>
              </a:rPr>
              <a:t>https://github.com/Project-Herophilus/iDaaS-KIC</a:t>
            </a:r>
            <a:endParaRPr sz="1100" dirty="0">
              <a:solidFill>
                <a:srgbClr val="FFFFFF"/>
              </a:solidFill>
              <a:latin typeface="Red Hat Display"/>
              <a:ea typeface="Red Hat Display"/>
              <a:cs typeface="Red Hat Display"/>
              <a:sym typeface="Red Hat Display"/>
            </a:endParaRPr>
          </a:p>
        </p:txBody>
      </p:sp>
      <p:cxnSp>
        <p:nvCxnSpPr>
          <p:cNvPr id="15" name="Google Shape;1218;p75">
            <a:extLst>
              <a:ext uri="{FF2B5EF4-FFF2-40B4-BE49-F238E27FC236}">
                <a16:creationId xmlns:a16="http://schemas.microsoft.com/office/drawing/2014/main" id="{D189322E-91AB-6E65-9B8D-3BD346418475}"/>
              </a:ext>
            </a:extLst>
          </p:cNvPr>
          <p:cNvCxnSpPr>
            <a:cxnSpLocks/>
          </p:cNvCxnSpPr>
          <p:nvPr/>
        </p:nvCxnSpPr>
        <p:spPr>
          <a:xfrm>
            <a:off x="4273958" y="2645306"/>
            <a:ext cx="0" cy="3212100"/>
          </a:xfrm>
          <a:prstGeom prst="straightConnector1">
            <a:avLst/>
          </a:prstGeom>
          <a:noFill/>
          <a:ln w="9525" cap="flat" cmpd="sng">
            <a:solidFill>
              <a:srgbClr val="EE0000"/>
            </a:solidFill>
            <a:prstDash val="solid"/>
            <a:round/>
            <a:headEnd type="none" w="med" len="med"/>
            <a:tailEnd type="none" w="med" len="med"/>
          </a:ln>
        </p:spPr>
      </p:cxnSp>
      <p:cxnSp>
        <p:nvCxnSpPr>
          <p:cNvPr id="16" name="Google Shape;1219;p75">
            <a:extLst>
              <a:ext uri="{FF2B5EF4-FFF2-40B4-BE49-F238E27FC236}">
                <a16:creationId xmlns:a16="http://schemas.microsoft.com/office/drawing/2014/main" id="{D785CD89-B69C-84C3-0E31-BDBEE0BAFCB7}"/>
              </a:ext>
            </a:extLst>
          </p:cNvPr>
          <p:cNvCxnSpPr>
            <a:cxnSpLocks/>
          </p:cNvCxnSpPr>
          <p:nvPr/>
        </p:nvCxnSpPr>
        <p:spPr>
          <a:xfrm>
            <a:off x="7283858" y="2645306"/>
            <a:ext cx="0" cy="3212100"/>
          </a:xfrm>
          <a:prstGeom prst="straightConnector1">
            <a:avLst/>
          </a:prstGeom>
          <a:noFill/>
          <a:ln w="9525" cap="flat" cmpd="sng">
            <a:solidFill>
              <a:srgbClr val="EE0000"/>
            </a:solidFill>
            <a:prstDash val="solid"/>
            <a:round/>
            <a:headEnd type="none" w="med" len="med"/>
            <a:tailEnd type="none" w="med" len="med"/>
          </a:ln>
        </p:spPr>
      </p:cxnSp>
      <p:sp>
        <p:nvSpPr>
          <p:cNvPr id="17" name="Google Shape;1220;p75">
            <a:extLst>
              <a:ext uri="{FF2B5EF4-FFF2-40B4-BE49-F238E27FC236}">
                <a16:creationId xmlns:a16="http://schemas.microsoft.com/office/drawing/2014/main" id="{88CE54DC-FD5E-C566-F292-9A43E9459621}"/>
              </a:ext>
            </a:extLst>
          </p:cNvPr>
          <p:cNvSpPr txBox="1"/>
          <p:nvPr/>
        </p:nvSpPr>
        <p:spPr>
          <a:xfrm>
            <a:off x="7384320" y="1907071"/>
            <a:ext cx="3270421" cy="897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100" b="1" dirty="0">
                <a:solidFill>
                  <a:schemeClr val="dk1"/>
                </a:solidFill>
                <a:latin typeface="Red Hat Display"/>
                <a:ea typeface="Red Hat Display"/>
                <a:cs typeface="Red Hat Display"/>
                <a:sym typeface="Red Hat Display"/>
              </a:rPr>
              <a:t>DataSynthesis:</a:t>
            </a:r>
            <a:r>
              <a:rPr lang="en-US" sz="1100" dirty="0">
                <a:solidFill>
                  <a:schemeClr val="dk1"/>
                </a:solidFill>
                <a:latin typeface="Red Hat Display"/>
                <a:ea typeface="Red Hat Display"/>
                <a:cs typeface="Red Hat Display"/>
                <a:sym typeface="Red Hat Display"/>
              </a:rPr>
              <a:t>  Open-Source platform for building synthetic/fictitious data for business/healthcare needs. Has over 100B data attributes for immediate usage and contains over 20+ data-specific areas</a:t>
            </a:r>
            <a:endParaRPr sz="1100" dirty="0">
              <a:solidFill>
                <a:schemeClr val="dk1"/>
              </a:solidFill>
              <a:latin typeface="Red Hat Display"/>
              <a:ea typeface="Red Hat Display"/>
              <a:cs typeface="Red Hat Display"/>
              <a:sym typeface="Red Hat Display"/>
            </a:endParaRPr>
          </a:p>
          <a:p>
            <a:pPr marL="0" lvl="0" indent="0" algn="l" rtl="0">
              <a:lnSpc>
                <a:spcPct val="115000"/>
              </a:lnSpc>
              <a:spcBef>
                <a:spcPts val="600"/>
              </a:spcBef>
              <a:spcAft>
                <a:spcPts val="0"/>
              </a:spcAft>
              <a:buNone/>
            </a:pPr>
            <a:r>
              <a:rPr lang="en-US" sz="1100" u="sng" dirty="0">
                <a:solidFill>
                  <a:schemeClr val="hlink"/>
                </a:solidFill>
                <a:latin typeface="Red Hat Display"/>
                <a:ea typeface="Red Hat Display"/>
                <a:cs typeface="Red Hat Display"/>
                <a:sym typeface="Red Hat Display"/>
                <a:hlinkClick r:id="rId5"/>
              </a:rPr>
              <a:t>https://github.com/Project-Herophilus/DataSynthesis</a:t>
            </a:r>
            <a:endParaRPr sz="1100" dirty="0">
              <a:solidFill>
                <a:schemeClr val="dk1"/>
              </a:solidFill>
              <a:latin typeface="Red Hat Display"/>
              <a:ea typeface="Red Hat Display"/>
              <a:cs typeface="Red Hat Display"/>
              <a:sym typeface="Red Hat Display"/>
            </a:endParaRPr>
          </a:p>
          <a:p>
            <a:pPr marL="0" lvl="0" indent="0" algn="l" rtl="0">
              <a:lnSpc>
                <a:spcPct val="115000"/>
              </a:lnSpc>
              <a:spcBef>
                <a:spcPts val="600"/>
              </a:spcBef>
              <a:spcAft>
                <a:spcPts val="0"/>
              </a:spcAft>
              <a:buNone/>
            </a:pPr>
            <a:endParaRPr sz="1100" dirty="0">
              <a:solidFill>
                <a:srgbClr val="FFFFFF"/>
              </a:solidFill>
              <a:latin typeface="Red Hat Display"/>
              <a:ea typeface="Red Hat Display"/>
              <a:cs typeface="Red Hat Display"/>
              <a:sym typeface="Red Hat Display"/>
            </a:endParaRPr>
          </a:p>
        </p:txBody>
      </p:sp>
      <p:cxnSp>
        <p:nvCxnSpPr>
          <p:cNvPr id="18" name="Google Shape;1221;p75">
            <a:extLst>
              <a:ext uri="{FF2B5EF4-FFF2-40B4-BE49-F238E27FC236}">
                <a16:creationId xmlns:a16="http://schemas.microsoft.com/office/drawing/2014/main" id="{7B1D69C3-EBDE-469C-068A-F3800B97F449}"/>
              </a:ext>
            </a:extLst>
          </p:cNvPr>
          <p:cNvCxnSpPr>
            <a:cxnSpLocks/>
          </p:cNvCxnSpPr>
          <p:nvPr/>
        </p:nvCxnSpPr>
        <p:spPr>
          <a:xfrm flipH="1">
            <a:off x="2694728" y="1737627"/>
            <a:ext cx="5872500" cy="19500"/>
          </a:xfrm>
          <a:prstGeom prst="straightConnector1">
            <a:avLst/>
          </a:prstGeom>
          <a:noFill/>
          <a:ln w="9525" cap="flat" cmpd="sng">
            <a:solidFill>
              <a:srgbClr val="EE0000"/>
            </a:solidFill>
            <a:prstDash val="solid"/>
            <a:round/>
            <a:headEnd type="none" w="med" len="med"/>
            <a:tailEnd type="none" w="med" len="med"/>
          </a:ln>
        </p:spPr>
      </p:cxnSp>
      <p:sp>
        <p:nvSpPr>
          <p:cNvPr id="20" name="Google Shape;1224;p75">
            <a:extLst>
              <a:ext uri="{FF2B5EF4-FFF2-40B4-BE49-F238E27FC236}">
                <a16:creationId xmlns:a16="http://schemas.microsoft.com/office/drawing/2014/main" id="{A2C9C85B-F70B-8D4B-CABA-A6A1C29F8ED8}"/>
              </a:ext>
            </a:extLst>
          </p:cNvPr>
          <p:cNvSpPr txBox="1"/>
          <p:nvPr/>
        </p:nvSpPr>
        <p:spPr>
          <a:xfrm>
            <a:off x="4418865" y="4052262"/>
            <a:ext cx="2647200" cy="117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100" b="1" dirty="0">
                <a:solidFill>
                  <a:schemeClr val="dk1"/>
                </a:solidFill>
                <a:latin typeface="Red Hat Display"/>
                <a:ea typeface="Red Hat Display"/>
                <a:cs typeface="Red Hat Display"/>
                <a:sym typeface="Red Hat Display"/>
              </a:rPr>
              <a:t>Data Simulators: </a:t>
            </a:r>
            <a:r>
              <a:rPr lang="en-US" sz="1100" dirty="0">
                <a:solidFill>
                  <a:schemeClr val="dk1"/>
                </a:solidFill>
                <a:latin typeface="Red Hat Display"/>
                <a:ea typeface="Red Hat Display"/>
                <a:cs typeface="Red Hat Display"/>
                <a:sym typeface="Red Hat Display"/>
              </a:rPr>
              <a:t>Designed and being implemented to help healthcare resources test iDaaS and validate implementations. Included within several of the modules are the ability to “blast” systems with transactions to performance test as well.</a:t>
            </a:r>
            <a:endParaRPr sz="1100" dirty="0">
              <a:solidFill>
                <a:schemeClr val="dk1"/>
              </a:solidFill>
              <a:latin typeface="Red Hat Display"/>
              <a:ea typeface="Red Hat Display"/>
              <a:cs typeface="Red Hat Display"/>
              <a:sym typeface="Red Hat Display"/>
            </a:endParaRPr>
          </a:p>
          <a:p>
            <a:pPr marL="0" lvl="0" indent="0" algn="l" rtl="0">
              <a:lnSpc>
                <a:spcPct val="115000"/>
              </a:lnSpc>
              <a:spcBef>
                <a:spcPts val="0"/>
              </a:spcBef>
              <a:spcAft>
                <a:spcPts val="0"/>
              </a:spcAft>
              <a:buNone/>
            </a:pPr>
            <a:r>
              <a:rPr lang="en-US" sz="1100" dirty="0">
                <a:solidFill>
                  <a:schemeClr val="dk1"/>
                </a:solidFill>
                <a:latin typeface="Red Hat Display"/>
                <a:ea typeface="Red Hat Display"/>
                <a:cs typeface="Red Hat Display"/>
                <a:sym typeface="Red Hat Display"/>
              </a:rPr>
              <a:t>  </a:t>
            </a:r>
            <a:endParaRPr sz="1100" dirty="0">
              <a:solidFill>
                <a:schemeClr val="dk1"/>
              </a:solidFill>
              <a:latin typeface="Red Hat Display"/>
              <a:ea typeface="Red Hat Display"/>
              <a:cs typeface="Red Hat Display"/>
              <a:sym typeface="Red Hat Display"/>
            </a:endParaRPr>
          </a:p>
          <a:p>
            <a:pPr marL="0" lvl="0" indent="0" algn="l" rtl="0">
              <a:lnSpc>
                <a:spcPct val="115000"/>
              </a:lnSpc>
              <a:spcBef>
                <a:spcPts val="0"/>
              </a:spcBef>
              <a:spcAft>
                <a:spcPts val="0"/>
              </a:spcAft>
              <a:buNone/>
            </a:pPr>
            <a:r>
              <a:rPr lang="en-US" sz="1100" u="sng" dirty="0">
                <a:solidFill>
                  <a:schemeClr val="hlink"/>
                </a:solidFill>
                <a:latin typeface="Red Hat Display"/>
                <a:ea typeface="Red Hat Display"/>
                <a:cs typeface="Red Hat Display"/>
                <a:sym typeface="Red Hat Display"/>
                <a:hlinkClick r:id="rId6"/>
              </a:rPr>
              <a:t>https://github.com/Project-Herophilus/DataSimulators</a:t>
            </a:r>
            <a:endParaRPr sz="1100" dirty="0">
              <a:solidFill>
                <a:srgbClr val="FFFFFF"/>
              </a:solidFill>
              <a:latin typeface="Red Hat Display"/>
              <a:ea typeface="Red Hat Display"/>
              <a:cs typeface="Red Hat Display"/>
              <a:sym typeface="Red Hat Display"/>
            </a:endParaRPr>
          </a:p>
        </p:txBody>
      </p:sp>
      <p:sp>
        <p:nvSpPr>
          <p:cNvPr id="21" name="Google Shape;1226;p75">
            <a:extLst>
              <a:ext uri="{FF2B5EF4-FFF2-40B4-BE49-F238E27FC236}">
                <a16:creationId xmlns:a16="http://schemas.microsoft.com/office/drawing/2014/main" id="{8F313A33-C518-8ACC-D115-76DA2D8044E3}"/>
              </a:ext>
            </a:extLst>
          </p:cNvPr>
          <p:cNvSpPr txBox="1"/>
          <p:nvPr/>
        </p:nvSpPr>
        <p:spPr>
          <a:xfrm>
            <a:off x="7384720" y="4398974"/>
            <a:ext cx="2913000" cy="603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Clr>
                <a:schemeClr val="dk1"/>
              </a:buClr>
              <a:buSzPts val="1100"/>
              <a:buFont typeface="Arial"/>
              <a:buNone/>
            </a:pPr>
            <a:r>
              <a:rPr lang="en-US" b="1" dirty="0">
                <a:solidFill>
                  <a:schemeClr val="dk1"/>
                </a:solidFill>
                <a:latin typeface="Red Hat Display"/>
                <a:ea typeface="Red Hat Display"/>
                <a:cs typeface="Red Hat Display"/>
                <a:sym typeface="Red Hat Display"/>
              </a:rPr>
              <a:t>Docker Hub</a:t>
            </a:r>
            <a:r>
              <a:rPr lang="en-US" sz="1400" b="1" dirty="0">
                <a:solidFill>
                  <a:schemeClr val="dk1"/>
                </a:solidFill>
                <a:latin typeface="Red Hat Display"/>
                <a:ea typeface="Red Hat Display"/>
                <a:cs typeface="Red Hat Display"/>
                <a:sym typeface="Red Hat Display"/>
              </a:rPr>
              <a:t>:</a:t>
            </a:r>
            <a:endParaRPr sz="1000" b="1" dirty="0">
              <a:solidFill>
                <a:schemeClr val="dk1"/>
              </a:solidFill>
              <a:latin typeface="Red Hat Display"/>
              <a:ea typeface="Red Hat Display"/>
              <a:cs typeface="Red Hat Display"/>
              <a:sym typeface="Red Hat Display"/>
            </a:endParaRPr>
          </a:p>
          <a:p>
            <a:pPr marL="0" lvl="0" indent="0" algn="l" rtl="0">
              <a:lnSpc>
                <a:spcPct val="115000"/>
              </a:lnSpc>
              <a:spcBef>
                <a:spcPts val="600"/>
              </a:spcBef>
              <a:spcAft>
                <a:spcPts val="0"/>
              </a:spcAft>
              <a:buClr>
                <a:schemeClr val="dk1"/>
              </a:buClr>
              <a:buSzPts val="1100"/>
              <a:buFont typeface="Arial"/>
              <a:buNone/>
            </a:pPr>
            <a:r>
              <a:rPr lang="en-US" sz="1100" dirty="0">
                <a:solidFill>
                  <a:schemeClr val="dk1"/>
                </a:solidFill>
                <a:latin typeface="Red Hat Display"/>
                <a:ea typeface="Red Hat Display"/>
                <a:cs typeface="Red Hat Display"/>
                <a:sym typeface="Red Hat Display"/>
              </a:rPr>
              <a:t>All projects are being re-tooled to land in Docker Hub with automated CI/CD </a:t>
            </a:r>
            <a:r>
              <a:rPr lang="en-US" sz="1100" dirty="0" err="1">
                <a:solidFill>
                  <a:schemeClr val="dk1"/>
                </a:solidFill>
                <a:latin typeface="Red Hat Display"/>
                <a:ea typeface="Red Hat Display"/>
                <a:cs typeface="Red Hat Display"/>
                <a:sym typeface="Red Hat Display"/>
              </a:rPr>
              <a:t>automation.</a:t>
            </a:r>
            <a:r>
              <a:rPr lang="en-US" sz="1100" dirty="0" err="1">
                <a:solidFill>
                  <a:schemeClr val="lt1"/>
                </a:solidFill>
                <a:latin typeface="Red Hat Display"/>
                <a:ea typeface="Red Hat Display"/>
                <a:cs typeface="Red Hat Display"/>
                <a:sym typeface="Red Hat Display"/>
              </a:rPr>
              <a:t>howing</a:t>
            </a:r>
            <a:endParaRPr sz="1100" dirty="0">
              <a:solidFill>
                <a:schemeClr val="lt1"/>
              </a:solidFill>
              <a:latin typeface="Red Hat Display"/>
              <a:ea typeface="Red Hat Display"/>
              <a:cs typeface="Red Hat Display"/>
              <a:sym typeface="Red Hat Display"/>
            </a:endParaRPr>
          </a:p>
          <a:p>
            <a:pPr marL="0" lvl="0" indent="0" algn="l" rtl="0">
              <a:lnSpc>
                <a:spcPct val="115000"/>
              </a:lnSpc>
              <a:spcBef>
                <a:spcPts val="600"/>
              </a:spcBef>
              <a:spcAft>
                <a:spcPts val="0"/>
              </a:spcAft>
              <a:buClr>
                <a:schemeClr val="dk1"/>
              </a:buClr>
              <a:buSzPts val="1100"/>
              <a:buFont typeface="Arial"/>
              <a:buNone/>
            </a:pPr>
            <a:r>
              <a:rPr lang="en-US" sz="1100" u="sng" dirty="0">
                <a:solidFill>
                  <a:schemeClr val="hlink"/>
                </a:solidFill>
                <a:latin typeface="Red Hat Display"/>
                <a:ea typeface="Red Hat Display"/>
                <a:cs typeface="Red Hat Display"/>
                <a:sym typeface="Red Hat Display"/>
                <a:hlinkClick r:id="rId7"/>
              </a:rPr>
              <a:t>https://hub.docker.com/search?q=rhhcarch&amp;source=community</a:t>
            </a:r>
            <a:endParaRPr sz="1100" dirty="0">
              <a:solidFill>
                <a:schemeClr val="dk1"/>
              </a:solidFill>
              <a:latin typeface="Red Hat Display"/>
              <a:ea typeface="Red Hat Display"/>
              <a:cs typeface="Red Hat Display"/>
              <a:sym typeface="Red Hat Display"/>
            </a:endParaRPr>
          </a:p>
        </p:txBody>
      </p:sp>
      <p:sp>
        <p:nvSpPr>
          <p:cNvPr id="25" name="Google Shape;1215;p75">
            <a:extLst>
              <a:ext uri="{FF2B5EF4-FFF2-40B4-BE49-F238E27FC236}">
                <a16:creationId xmlns:a16="http://schemas.microsoft.com/office/drawing/2014/main" id="{010571F2-2286-D764-7025-2EC117062340}"/>
              </a:ext>
            </a:extLst>
          </p:cNvPr>
          <p:cNvSpPr txBox="1"/>
          <p:nvPr/>
        </p:nvSpPr>
        <p:spPr>
          <a:xfrm>
            <a:off x="2528511" y="1123442"/>
            <a:ext cx="7013053" cy="578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Clr>
                <a:schemeClr val="dk1"/>
              </a:buClr>
              <a:buSzPts val="1100"/>
              <a:buFont typeface="Arial"/>
              <a:buNone/>
            </a:pPr>
            <a:r>
              <a:rPr lang="en-US" sz="1400" b="1" dirty="0">
                <a:solidFill>
                  <a:schemeClr val="dk1"/>
                </a:solidFill>
                <a:latin typeface="Red Hat Display"/>
                <a:ea typeface="Red Hat Display"/>
                <a:cs typeface="Red Hat Display"/>
                <a:sym typeface="Red Hat Display"/>
              </a:rPr>
              <a:t>Upstream intelligent DaaS GitHub Site:</a:t>
            </a:r>
            <a:r>
              <a:rPr lang="en-US" sz="1400" b="1" dirty="0">
                <a:solidFill>
                  <a:schemeClr val="dk1"/>
                </a:solidFill>
                <a:uFill>
                  <a:noFill/>
                </a:uFill>
                <a:latin typeface="Red Hat Display"/>
                <a:ea typeface="Red Hat Display"/>
                <a:cs typeface="Red Hat Display"/>
                <a:sym typeface="Red Hat Display"/>
              </a:rPr>
              <a:t> </a:t>
            </a:r>
            <a:r>
              <a:rPr lang="en-US" sz="1400" u="sng" dirty="0">
                <a:solidFill>
                  <a:schemeClr val="hlink"/>
                </a:solidFill>
                <a:latin typeface="Red Hat Display"/>
                <a:ea typeface="Red Hat Display"/>
                <a:cs typeface="Red Hat Display"/>
                <a:sym typeface="Red Hat Display"/>
                <a:hlinkClick r:id="rId8"/>
              </a:rPr>
              <a:t>https://github.com/Project-Herophilus/</a:t>
            </a:r>
            <a:endParaRPr sz="1400" dirty="0">
              <a:solidFill>
                <a:schemeClr val="dk1"/>
              </a:solidFill>
              <a:latin typeface="Red Hat Display"/>
              <a:ea typeface="Red Hat Display"/>
              <a:cs typeface="Red Hat Display"/>
              <a:sym typeface="Red Hat Display"/>
            </a:endParaRPr>
          </a:p>
        </p:txBody>
      </p:sp>
      <p:sp>
        <p:nvSpPr>
          <p:cNvPr id="26" name="Slide Number Placeholder 25">
            <a:extLst>
              <a:ext uri="{FF2B5EF4-FFF2-40B4-BE49-F238E27FC236}">
                <a16:creationId xmlns:a16="http://schemas.microsoft.com/office/drawing/2014/main" id="{4A6FFE56-7532-517F-121D-18BA696749CA}"/>
              </a:ext>
            </a:extLst>
          </p:cNvPr>
          <p:cNvSpPr>
            <a:spLocks noGrp="1"/>
          </p:cNvSpPr>
          <p:nvPr>
            <p:ph type="sldNum" sz="quarter" idx="12"/>
          </p:nvPr>
        </p:nvSpPr>
        <p:spPr/>
        <p:txBody>
          <a:bodyPr/>
          <a:lstStyle/>
          <a:p>
            <a:fld id="{13977CFE-518C-4DE5-A6A8-72B8FCA09D3F}" type="slidenum">
              <a:rPr lang="en-US" smtClean="0">
                <a:latin typeface="Red Hat Display" panose="02010503040201060303" pitchFamily="2" charset="77"/>
              </a:rPr>
              <a:t>27</a:t>
            </a:fld>
            <a:endParaRPr lang="en-US" dirty="0">
              <a:latin typeface="Red Hat Display" panose="02010503040201060303" pitchFamily="2" charset="77"/>
            </a:endParaRPr>
          </a:p>
        </p:txBody>
      </p:sp>
      <p:sp>
        <p:nvSpPr>
          <p:cNvPr id="3" name="Google Shape;1220;p75">
            <a:extLst>
              <a:ext uri="{FF2B5EF4-FFF2-40B4-BE49-F238E27FC236}">
                <a16:creationId xmlns:a16="http://schemas.microsoft.com/office/drawing/2014/main" id="{1B2D32BC-1F2A-0AD4-A471-2BDD8B93E140}"/>
              </a:ext>
            </a:extLst>
          </p:cNvPr>
          <p:cNvSpPr txBox="1"/>
          <p:nvPr/>
        </p:nvSpPr>
        <p:spPr>
          <a:xfrm>
            <a:off x="7384320" y="3623554"/>
            <a:ext cx="3270421" cy="897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100" b="1" dirty="0">
                <a:solidFill>
                  <a:schemeClr val="dk1"/>
                </a:solidFill>
                <a:latin typeface="Red Hat Display"/>
                <a:ea typeface="Red Hat Display"/>
                <a:cs typeface="Red Hat Display"/>
                <a:sym typeface="Red Hat Display"/>
              </a:rPr>
              <a:t>Defianz:</a:t>
            </a:r>
            <a:r>
              <a:rPr lang="en-US" sz="1100" dirty="0">
                <a:solidFill>
                  <a:schemeClr val="dk1"/>
                </a:solidFill>
                <a:latin typeface="Red Hat Display"/>
                <a:ea typeface="Red Hat Display"/>
                <a:cs typeface="Red Hat Display"/>
                <a:sym typeface="Red Hat Display"/>
              </a:rPr>
              <a:t>  Open-Source platform for de-identification and/or anonymization.</a:t>
            </a:r>
            <a:endParaRPr sz="1100" dirty="0">
              <a:solidFill>
                <a:schemeClr val="dk1"/>
              </a:solidFill>
              <a:latin typeface="Red Hat Display"/>
              <a:ea typeface="Red Hat Display"/>
              <a:cs typeface="Red Hat Display"/>
              <a:sym typeface="Red Hat Display"/>
            </a:endParaRPr>
          </a:p>
          <a:p>
            <a:pPr marL="0" lvl="0" indent="0" algn="l" rtl="0">
              <a:lnSpc>
                <a:spcPct val="115000"/>
              </a:lnSpc>
              <a:spcBef>
                <a:spcPts val="600"/>
              </a:spcBef>
              <a:spcAft>
                <a:spcPts val="0"/>
              </a:spcAft>
              <a:buNone/>
            </a:pPr>
            <a:r>
              <a:rPr lang="en-US" sz="1100" u="sng" dirty="0">
                <a:solidFill>
                  <a:schemeClr val="hlink"/>
                </a:solidFill>
                <a:latin typeface="Red Hat Display"/>
                <a:ea typeface="Red Hat Display"/>
                <a:cs typeface="Red Hat Display"/>
                <a:sym typeface="Red Hat Display"/>
                <a:hlinkClick r:id="rId9"/>
              </a:rPr>
              <a:t>https://github.com/Project-Herophilus/Defianz</a:t>
            </a:r>
            <a:endParaRPr sz="1100" dirty="0">
              <a:solidFill>
                <a:schemeClr val="dk1"/>
              </a:solidFill>
              <a:latin typeface="Red Hat Display"/>
              <a:ea typeface="Red Hat Display"/>
              <a:cs typeface="Red Hat Display"/>
              <a:sym typeface="Red Hat Display"/>
            </a:endParaRPr>
          </a:p>
          <a:p>
            <a:pPr marL="0" lvl="0" indent="0" algn="l" rtl="0">
              <a:lnSpc>
                <a:spcPct val="115000"/>
              </a:lnSpc>
              <a:spcBef>
                <a:spcPts val="600"/>
              </a:spcBef>
              <a:spcAft>
                <a:spcPts val="0"/>
              </a:spcAft>
              <a:buNone/>
            </a:pPr>
            <a:endParaRPr sz="1100" dirty="0">
              <a:solidFill>
                <a:srgbClr val="FFFFFF"/>
              </a:solidFill>
              <a:latin typeface="Red Hat Display"/>
              <a:ea typeface="Red Hat Display"/>
              <a:cs typeface="Red Hat Display"/>
              <a:sym typeface="Red Hat Display"/>
            </a:endParaRPr>
          </a:p>
        </p:txBody>
      </p:sp>
      <p:sp>
        <p:nvSpPr>
          <p:cNvPr id="6" name="Rectangle 5">
            <a:extLst>
              <a:ext uri="{FF2B5EF4-FFF2-40B4-BE49-F238E27FC236}">
                <a16:creationId xmlns:a16="http://schemas.microsoft.com/office/drawing/2014/main" id="{44DA4F32-3B5A-B840-C18B-0FC1C51883A1}"/>
              </a:ext>
            </a:extLst>
          </p:cNvPr>
          <p:cNvSpPr/>
          <p:nvPr/>
        </p:nvSpPr>
        <p:spPr>
          <a:xfrm>
            <a:off x="7422151" y="1989522"/>
            <a:ext cx="3200553" cy="154781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66542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0855835-350E-4516-9D1A-0F7BA85E7B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938" y="1339685"/>
            <a:ext cx="5680948" cy="4178631"/>
          </a:xfrm>
          <a:prstGeom prst="rect">
            <a:avLst/>
          </a:prstGeom>
        </p:spPr>
      </p:pic>
      <p:grpSp>
        <p:nvGrpSpPr>
          <p:cNvPr id="4" name="Group 3">
            <a:extLst>
              <a:ext uri="{FF2B5EF4-FFF2-40B4-BE49-F238E27FC236}">
                <a16:creationId xmlns:a16="http://schemas.microsoft.com/office/drawing/2014/main" id="{7A382989-8803-4208-9A9B-168D7985572D}"/>
              </a:ext>
            </a:extLst>
          </p:cNvPr>
          <p:cNvGrpSpPr/>
          <p:nvPr/>
        </p:nvGrpSpPr>
        <p:grpSpPr>
          <a:xfrm>
            <a:off x="6729628" y="3379700"/>
            <a:ext cx="4572739" cy="1996446"/>
            <a:chOff x="7229846" y="2617113"/>
            <a:chExt cx="4572739" cy="1996446"/>
          </a:xfrm>
        </p:grpSpPr>
        <p:sp>
          <p:nvSpPr>
            <p:cNvPr id="8" name="TextBox 7">
              <a:extLst>
                <a:ext uri="{FF2B5EF4-FFF2-40B4-BE49-F238E27FC236}">
                  <a16:creationId xmlns:a16="http://schemas.microsoft.com/office/drawing/2014/main" id="{24E32BD6-24C5-4718-821D-C92109090613}"/>
                </a:ext>
              </a:extLst>
            </p:cNvPr>
            <p:cNvSpPr txBox="1"/>
            <p:nvPr/>
          </p:nvSpPr>
          <p:spPr>
            <a:xfrm>
              <a:off x="7229846" y="2617113"/>
              <a:ext cx="4572739" cy="861774"/>
            </a:xfrm>
            <a:prstGeom prst="rect">
              <a:avLst/>
            </a:prstGeom>
            <a:noFill/>
          </p:spPr>
          <p:txBody>
            <a:bodyPr wrap="square" rtlCol="0">
              <a:spAutoFit/>
            </a:bodyPr>
            <a:lstStyle/>
            <a:p>
              <a:r>
                <a:rPr lang="en-US" sz="5000" dirty="0">
                  <a:solidFill>
                    <a:schemeClr val="accent1"/>
                  </a:solidFill>
                  <a:latin typeface="Red Hat Display" panose="02010503040201060303" pitchFamily="2" charset="77"/>
                </a:rPr>
                <a:t>THANK YOU</a:t>
              </a:r>
            </a:p>
          </p:txBody>
        </p:sp>
        <p:sp>
          <p:nvSpPr>
            <p:cNvPr id="9" name="TextBox 8">
              <a:extLst>
                <a:ext uri="{FF2B5EF4-FFF2-40B4-BE49-F238E27FC236}">
                  <a16:creationId xmlns:a16="http://schemas.microsoft.com/office/drawing/2014/main" id="{0C41E14A-67BD-4064-AF22-640AEDADB2B8}"/>
                </a:ext>
              </a:extLst>
            </p:cNvPr>
            <p:cNvSpPr txBox="1"/>
            <p:nvPr/>
          </p:nvSpPr>
          <p:spPr>
            <a:xfrm>
              <a:off x="7403161" y="3413230"/>
              <a:ext cx="4263340" cy="1200329"/>
            </a:xfrm>
            <a:prstGeom prst="rect">
              <a:avLst/>
            </a:prstGeom>
            <a:noFill/>
          </p:spPr>
          <p:txBody>
            <a:bodyPr wrap="square" rtlCol="0">
              <a:spAutoFit/>
            </a:bodyPr>
            <a:lstStyle/>
            <a:p>
              <a:pPr algn="ctr"/>
              <a:r>
                <a:rPr lang="en-US" b="1" spc="1000" dirty="0">
                  <a:solidFill>
                    <a:schemeClr val="tx1">
                      <a:lumMod val="75000"/>
                      <a:lumOff val="25000"/>
                    </a:schemeClr>
                  </a:solidFill>
                  <a:latin typeface="Red Hat Display" panose="02010503040201060303" pitchFamily="2" charset="77"/>
                  <a:cs typeface="Arial" panose="020B0604020202020204" pitchFamily="34" charset="0"/>
                </a:rPr>
                <a:t>Join our community, and help us make a difference</a:t>
              </a:r>
            </a:p>
          </p:txBody>
        </p:sp>
      </p:grpSp>
      <p:sp>
        <p:nvSpPr>
          <p:cNvPr id="10" name="Freeform 16">
            <a:extLst>
              <a:ext uri="{FF2B5EF4-FFF2-40B4-BE49-F238E27FC236}">
                <a16:creationId xmlns:a16="http://schemas.microsoft.com/office/drawing/2014/main" id="{0DC44D19-9D93-48D5-8858-8B73F0D1DBFD}"/>
              </a:ext>
            </a:extLst>
          </p:cNvPr>
          <p:cNvSpPr/>
          <p:nvPr/>
        </p:nvSpPr>
        <p:spPr>
          <a:xfrm>
            <a:off x="10528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96600275-EE53-4768-A49E-42740BA59F1C}"/>
              </a:ext>
            </a:extLst>
          </p:cNvPr>
          <p:cNvGrpSpPr/>
          <p:nvPr/>
        </p:nvGrpSpPr>
        <p:grpSpPr>
          <a:xfrm>
            <a:off x="10748874" y="-373095"/>
            <a:ext cx="1829836" cy="1775895"/>
            <a:chOff x="10748874" y="-373095"/>
            <a:chExt cx="1829836" cy="1775895"/>
          </a:xfrm>
        </p:grpSpPr>
        <p:sp>
          <p:nvSpPr>
            <p:cNvPr id="12" name="Freeform: Shape 11">
              <a:extLst>
                <a:ext uri="{FF2B5EF4-FFF2-40B4-BE49-F238E27FC236}">
                  <a16:creationId xmlns:a16="http://schemas.microsoft.com/office/drawing/2014/main" id="{4F34F1BD-87C3-4F30-B56A-6A94913460D8}"/>
                </a:ext>
              </a:extLst>
            </p:cNvPr>
            <p:cNvSpPr/>
            <p:nvPr/>
          </p:nvSpPr>
          <p:spPr>
            <a:xfrm>
              <a:off x="10748874"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CDB0815-47F5-4A0D-A358-DA62B119D3A5}"/>
                </a:ext>
              </a:extLst>
            </p:cNvPr>
            <p:cNvSpPr/>
            <p:nvPr/>
          </p:nvSpPr>
          <p:spPr>
            <a:xfrm>
              <a:off x="10988232"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794CEC5-613D-4F07-B403-5731539FFBDA}"/>
                </a:ext>
              </a:extLst>
            </p:cNvPr>
            <p:cNvSpPr/>
            <p:nvPr/>
          </p:nvSpPr>
          <p:spPr>
            <a:xfrm>
              <a:off x="11141811"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15" name="Slide Number Placeholder 14">
            <a:extLst>
              <a:ext uri="{FF2B5EF4-FFF2-40B4-BE49-F238E27FC236}">
                <a16:creationId xmlns:a16="http://schemas.microsoft.com/office/drawing/2014/main" id="{ECE5D379-9CBA-538E-61B6-F77307F3E3F6}"/>
              </a:ext>
            </a:extLst>
          </p:cNvPr>
          <p:cNvSpPr>
            <a:spLocks noGrp="1"/>
          </p:cNvSpPr>
          <p:nvPr>
            <p:ph type="sldNum" sz="quarter" idx="12"/>
          </p:nvPr>
        </p:nvSpPr>
        <p:spPr/>
        <p:txBody>
          <a:bodyPr/>
          <a:lstStyle/>
          <a:p>
            <a:fld id="{13977CFE-518C-4DE5-A6A8-72B8FCA09D3F}" type="slidenum">
              <a:rPr lang="en-US" smtClean="0"/>
              <a:t>28</a:t>
            </a:fld>
            <a:endParaRPr lang="en-US"/>
          </a:p>
        </p:txBody>
      </p:sp>
    </p:spTree>
    <p:extLst>
      <p:ext uri="{BB962C8B-B14F-4D97-AF65-F5344CB8AC3E}">
        <p14:creationId xmlns:p14="http://schemas.microsoft.com/office/powerpoint/2010/main" val="1299289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0EBC5F79-2E1D-471C-8A5A-3C53F708DD0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938" y="1037569"/>
            <a:ext cx="6096000" cy="4483923"/>
          </a:xfrm>
          <a:prstGeom prst="rect">
            <a:avLst/>
          </a:prstGeom>
        </p:spPr>
      </p:pic>
      <p:grpSp>
        <p:nvGrpSpPr>
          <p:cNvPr id="3" name="Group 2">
            <a:extLst>
              <a:ext uri="{FF2B5EF4-FFF2-40B4-BE49-F238E27FC236}">
                <a16:creationId xmlns:a16="http://schemas.microsoft.com/office/drawing/2014/main" id="{86292016-73EF-4F07-9C59-AC0D440214CE}"/>
              </a:ext>
            </a:extLst>
          </p:cNvPr>
          <p:cNvGrpSpPr/>
          <p:nvPr/>
        </p:nvGrpSpPr>
        <p:grpSpPr>
          <a:xfrm>
            <a:off x="5419810" y="1916643"/>
            <a:ext cx="6134100" cy="2193718"/>
            <a:chOff x="5419810" y="1916643"/>
            <a:chExt cx="6134100" cy="2193718"/>
          </a:xfrm>
        </p:grpSpPr>
        <p:grpSp>
          <p:nvGrpSpPr>
            <p:cNvPr id="4" name="Group 3">
              <a:extLst>
                <a:ext uri="{FF2B5EF4-FFF2-40B4-BE49-F238E27FC236}">
                  <a16:creationId xmlns:a16="http://schemas.microsoft.com/office/drawing/2014/main" id="{0DDFA9B9-B4CA-43E2-825D-912621225798}"/>
                </a:ext>
              </a:extLst>
            </p:cNvPr>
            <p:cNvGrpSpPr/>
            <p:nvPr/>
          </p:nvGrpSpPr>
          <p:grpSpPr>
            <a:xfrm>
              <a:off x="5419810" y="1916643"/>
              <a:ext cx="6134100" cy="2193718"/>
              <a:chOff x="5419810" y="1916643"/>
              <a:chExt cx="6134100" cy="2193718"/>
            </a:xfrm>
          </p:grpSpPr>
          <p:grpSp>
            <p:nvGrpSpPr>
              <p:cNvPr id="6" name="Group 5">
                <a:extLst>
                  <a:ext uri="{FF2B5EF4-FFF2-40B4-BE49-F238E27FC236}">
                    <a16:creationId xmlns:a16="http://schemas.microsoft.com/office/drawing/2014/main" id="{7E19EBE4-9AA5-4A4A-B0E1-EF8561C71B9E}"/>
                  </a:ext>
                </a:extLst>
              </p:cNvPr>
              <p:cNvGrpSpPr/>
              <p:nvPr/>
            </p:nvGrpSpPr>
            <p:grpSpPr>
              <a:xfrm>
                <a:off x="5419810" y="1916643"/>
                <a:ext cx="6134100" cy="2193718"/>
                <a:chOff x="300717" y="537886"/>
                <a:chExt cx="6134100" cy="2193718"/>
              </a:xfrm>
            </p:grpSpPr>
            <p:sp>
              <p:nvSpPr>
                <p:cNvPr id="8" name="TextBox 7">
                  <a:extLst>
                    <a:ext uri="{FF2B5EF4-FFF2-40B4-BE49-F238E27FC236}">
                      <a16:creationId xmlns:a16="http://schemas.microsoft.com/office/drawing/2014/main" id="{E47C042B-BB0F-4691-B346-863C74D0CA66}"/>
                    </a:ext>
                  </a:extLst>
                </p:cNvPr>
                <p:cNvSpPr txBox="1"/>
                <p:nvPr/>
              </p:nvSpPr>
              <p:spPr>
                <a:xfrm>
                  <a:off x="2930331" y="537886"/>
                  <a:ext cx="3504486" cy="830997"/>
                </a:xfrm>
                <a:prstGeom prst="rect">
                  <a:avLst/>
                </a:prstGeom>
                <a:noFill/>
              </p:spPr>
              <p:txBody>
                <a:bodyPr wrap="none" rtlCol="0" anchor="b">
                  <a:spAutoFit/>
                </a:bodyPr>
                <a:lstStyle/>
                <a:p>
                  <a:pPr algn="r"/>
                  <a:r>
                    <a:rPr lang="en-US" sz="4800" b="0" i="0" dirty="0">
                      <a:solidFill>
                        <a:schemeClr val="accent1"/>
                      </a:solidFill>
                      <a:effectLst/>
                      <a:latin typeface="Red Hat Display" panose="02010503040201060303" pitchFamily="2" charset="77"/>
                    </a:rPr>
                    <a:t>Background</a:t>
                  </a:r>
                  <a:endParaRPr lang="en-US" sz="4800" dirty="0">
                    <a:solidFill>
                      <a:schemeClr val="accent1"/>
                    </a:solidFill>
                    <a:latin typeface="Red Hat Display" panose="02010503040201060303" pitchFamily="2" charset="77"/>
                  </a:endParaRPr>
                </a:p>
              </p:txBody>
            </p:sp>
            <p:sp>
              <p:nvSpPr>
                <p:cNvPr id="9" name="TextBox 8">
                  <a:extLst>
                    <a:ext uri="{FF2B5EF4-FFF2-40B4-BE49-F238E27FC236}">
                      <a16:creationId xmlns:a16="http://schemas.microsoft.com/office/drawing/2014/main" id="{471C64EA-EC20-4063-9321-157A8375E0E0}"/>
                    </a:ext>
                  </a:extLst>
                </p:cNvPr>
                <p:cNvSpPr txBox="1"/>
                <p:nvPr/>
              </p:nvSpPr>
              <p:spPr>
                <a:xfrm>
                  <a:off x="300717" y="1629616"/>
                  <a:ext cx="6134100" cy="461665"/>
                </a:xfrm>
                <a:prstGeom prst="rect">
                  <a:avLst/>
                </a:prstGeom>
                <a:noFill/>
              </p:spPr>
              <p:txBody>
                <a:bodyPr wrap="square">
                  <a:spAutoFit/>
                </a:bodyPr>
                <a:lstStyle/>
                <a:p>
                  <a:pPr algn="r"/>
                  <a:r>
                    <a:rPr lang="en-US" sz="2400" b="1" dirty="0">
                      <a:solidFill>
                        <a:schemeClr val="bg1"/>
                      </a:solidFill>
                      <a:latin typeface="Segoe UI" panose="020B0502040204020203" pitchFamily="34" charset="0"/>
                      <a:ea typeface="Open Sans" panose="020B0606030504020204" pitchFamily="34" charset="0"/>
                      <a:cs typeface="Open Sans" panose="020B0606030504020204" pitchFamily="34" charset="0"/>
                    </a:rPr>
                    <a:t>EDIT SLIDE SUBTITLE HERE</a:t>
                  </a:r>
                </a:p>
              </p:txBody>
            </p:sp>
            <p:sp>
              <p:nvSpPr>
                <p:cNvPr id="10" name="Subtitle demo text">
                  <a:extLst>
                    <a:ext uri="{FF2B5EF4-FFF2-40B4-BE49-F238E27FC236}">
                      <a16:creationId xmlns:a16="http://schemas.microsoft.com/office/drawing/2014/main" id="{A83F544B-5E02-4D3E-821C-8D2FEB18EA14}"/>
                    </a:ext>
                  </a:extLst>
                </p:cNvPr>
                <p:cNvSpPr/>
                <p:nvPr/>
              </p:nvSpPr>
              <p:spPr>
                <a:xfrm>
                  <a:off x="1852843" y="2352013"/>
                  <a:ext cx="4581974" cy="37959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1pPr>
                  <a:lvl2pPr marL="0" marR="0" indent="2286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2pPr>
                  <a:lvl3pPr marL="0" marR="0" indent="4572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3pPr>
                  <a:lvl4pPr marL="0" marR="0" indent="6858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4pPr>
                  <a:lvl5pPr marL="0" marR="0" indent="9144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5pPr>
                  <a:lvl6pPr marL="0" marR="0" indent="11430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6pPr>
                  <a:lvl7pPr marL="0" marR="0" indent="13716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7pPr>
                  <a:lvl8pPr marL="0" marR="0" indent="16002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8pPr>
                  <a:lvl9pPr marL="0" marR="0" indent="18288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9pPr>
                </a:lstStyle>
                <a:p>
                  <a:pPr algn="r"/>
                  <a:r>
                    <a:rPr lang="en-US" sz="1800" b="0" i="0" dirty="0">
                      <a:solidFill>
                        <a:schemeClr val="tx1">
                          <a:lumMod val="85000"/>
                          <a:lumOff val="15000"/>
                        </a:schemeClr>
                      </a:solidFill>
                      <a:effectLst/>
                      <a:latin typeface="Red Hat Display" panose="02010503040201060303" pitchFamily="2" charset="77"/>
                      <a:cs typeface="Segoe UI" panose="020B0502040204020203" pitchFamily="34" charset="0"/>
                    </a:rPr>
                    <a:t>Some details and core background</a:t>
                  </a:r>
                  <a:endParaRPr lang="en-US" sz="1800" dirty="0">
                    <a:solidFill>
                      <a:schemeClr val="tx1">
                        <a:lumMod val="85000"/>
                        <a:lumOff val="15000"/>
                      </a:schemeClr>
                    </a:solidFill>
                    <a:latin typeface="Red Hat Display" panose="02010503040201060303" pitchFamily="2" charset="77"/>
                    <a:cs typeface="Segoe UI" panose="020B0502040204020203" pitchFamily="34" charset="0"/>
                  </a:endParaRPr>
                </a:p>
              </p:txBody>
            </p:sp>
          </p:grpSp>
          <p:cxnSp>
            <p:nvCxnSpPr>
              <p:cNvPr id="7" name="Straight Connector 6">
                <a:extLst>
                  <a:ext uri="{FF2B5EF4-FFF2-40B4-BE49-F238E27FC236}">
                    <a16:creationId xmlns:a16="http://schemas.microsoft.com/office/drawing/2014/main" id="{D7F435DA-33BB-4603-93D1-888CED888D65}"/>
                  </a:ext>
                </a:extLst>
              </p:cNvPr>
              <p:cNvCxnSpPr>
                <a:cxnSpLocks/>
              </p:cNvCxnSpPr>
              <p:nvPr/>
            </p:nvCxnSpPr>
            <p:spPr>
              <a:xfrm>
                <a:off x="10219027" y="2788817"/>
                <a:ext cx="1181100" cy="0"/>
              </a:xfrm>
              <a:prstGeom prst="line">
                <a:avLst/>
              </a:prstGeom>
              <a:noFill/>
              <a:ln w="38100"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grpSp>
        <p:sp>
          <p:nvSpPr>
            <p:cNvPr id="5" name="TextBox 4">
              <a:extLst>
                <a:ext uri="{FF2B5EF4-FFF2-40B4-BE49-F238E27FC236}">
                  <a16:creationId xmlns:a16="http://schemas.microsoft.com/office/drawing/2014/main" id="{5C6952DF-68C7-45A9-8CAA-95EB1A73A5A9}"/>
                </a:ext>
              </a:extLst>
            </p:cNvPr>
            <p:cNvSpPr txBox="1"/>
            <p:nvPr/>
          </p:nvSpPr>
          <p:spPr>
            <a:xfrm>
              <a:off x="5419810" y="3008372"/>
              <a:ext cx="6134100" cy="461665"/>
            </a:xfrm>
            <a:prstGeom prst="rect">
              <a:avLst/>
            </a:prstGeom>
            <a:noFill/>
          </p:spPr>
          <p:txBody>
            <a:bodyPr wrap="square">
              <a:spAutoFit/>
            </a:bodyPr>
            <a:lstStyle/>
            <a:p>
              <a:pPr algn="r"/>
              <a:r>
                <a:rPr lang="en-US" sz="2400" b="1" dirty="0">
                  <a:solidFill>
                    <a:schemeClr val="tx1">
                      <a:lumMod val="95000"/>
                      <a:lumOff val="5000"/>
                    </a:schemeClr>
                  </a:solidFill>
                  <a:latin typeface="Red Hat Display" panose="02010503040201060303" pitchFamily="2" charset="77"/>
                  <a:ea typeface="Open Sans" panose="020B0606030504020204" pitchFamily="34" charset="0"/>
                  <a:cs typeface="Open Sans" panose="020B0606030504020204" pitchFamily="34" charset="0"/>
                </a:rPr>
                <a:t>Setting the stage</a:t>
              </a:r>
            </a:p>
          </p:txBody>
        </p:sp>
      </p:grpSp>
      <p:sp>
        <p:nvSpPr>
          <p:cNvPr id="12" name="Freeform 16">
            <a:extLst>
              <a:ext uri="{FF2B5EF4-FFF2-40B4-BE49-F238E27FC236}">
                <a16:creationId xmlns:a16="http://schemas.microsoft.com/office/drawing/2014/main" id="{8AAAE613-770A-4D53-AF7D-96EF20FA5C30}"/>
              </a:ext>
            </a:extLst>
          </p:cNvPr>
          <p:cNvSpPr/>
          <p:nvPr/>
        </p:nvSpPr>
        <p:spPr>
          <a:xfrm>
            <a:off x="10528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218692B3-1C79-4F2B-96D1-1A8FEB053317}"/>
              </a:ext>
            </a:extLst>
          </p:cNvPr>
          <p:cNvGrpSpPr/>
          <p:nvPr/>
        </p:nvGrpSpPr>
        <p:grpSpPr>
          <a:xfrm>
            <a:off x="10748874" y="-373095"/>
            <a:ext cx="1829836" cy="1775895"/>
            <a:chOff x="10748874" y="-373095"/>
            <a:chExt cx="1829836" cy="1775895"/>
          </a:xfrm>
        </p:grpSpPr>
        <p:sp>
          <p:nvSpPr>
            <p:cNvPr id="18" name="Freeform: Shape 17">
              <a:extLst>
                <a:ext uri="{FF2B5EF4-FFF2-40B4-BE49-F238E27FC236}">
                  <a16:creationId xmlns:a16="http://schemas.microsoft.com/office/drawing/2014/main" id="{208D1CA4-48DC-4E56-BBF1-FAB8796BF3E0}"/>
                </a:ext>
              </a:extLst>
            </p:cNvPr>
            <p:cNvSpPr/>
            <p:nvPr/>
          </p:nvSpPr>
          <p:spPr>
            <a:xfrm>
              <a:off x="10748874"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DA57D455-1319-4EE7-85C1-2233260B8735}"/>
                </a:ext>
              </a:extLst>
            </p:cNvPr>
            <p:cNvSpPr/>
            <p:nvPr/>
          </p:nvSpPr>
          <p:spPr>
            <a:xfrm>
              <a:off x="10988232"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76AE10A-E67D-4235-9B9A-071614A231C5}"/>
                </a:ext>
              </a:extLst>
            </p:cNvPr>
            <p:cNvSpPr/>
            <p:nvPr/>
          </p:nvSpPr>
          <p:spPr>
            <a:xfrm>
              <a:off x="11141811"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11" name="Slide Number Placeholder 10">
            <a:extLst>
              <a:ext uri="{FF2B5EF4-FFF2-40B4-BE49-F238E27FC236}">
                <a16:creationId xmlns:a16="http://schemas.microsoft.com/office/drawing/2014/main" id="{663AC93B-C54A-3570-69A9-40BE81F7C620}"/>
              </a:ext>
            </a:extLst>
          </p:cNvPr>
          <p:cNvSpPr>
            <a:spLocks noGrp="1"/>
          </p:cNvSpPr>
          <p:nvPr>
            <p:ph type="sldNum" sz="quarter" idx="12"/>
          </p:nvPr>
        </p:nvSpPr>
        <p:spPr/>
        <p:txBody>
          <a:bodyPr/>
          <a:lstStyle/>
          <a:p>
            <a:fld id="{13977CFE-518C-4DE5-A6A8-72B8FCA09D3F}" type="slidenum">
              <a:rPr lang="en-US" smtClean="0"/>
              <a:t>3</a:t>
            </a:fld>
            <a:endParaRPr lang="en-US"/>
          </a:p>
        </p:txBody>
      </p:sp>
    </p:spTree>
    <p:extLst>
      <p:ext uri="{BB962C8B-B14F-4D97-AF65-F5344CB8AC3E}">
        <p14:creationId xmlns:p14="http://schemas.microsoft.com/office/powerpoint/2010/main" val="811922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8A9A9D-2D27-40E3-8C47-DB899F80E9F7}"/>
              </a:ext>
            </a:extLst>
          </p:cNvPr>
          <p:cNvGrpSpPr/>
          <p:nvPr/>
        </p:nvGrpSpPr>
        <p:grpSpPr>
          <a:xfrm>
            <a:off x="1517476" y="203940"/>
            <a:ext cx="9690473" cy="1569660"/>
            <a:chOff x="1529280" y="203941"/>
            <a:chExt cx="9690473" cy="1569660"/>
          </a:xfrm>
        </p:grpSpPr>
        <p:sp>
          <p:nvSpPr>
            <p:cNvPr id="5" name="TextBox 4">
              <a:extLst>
                <a:ext uri="{FF2B5EF4-FFF2-40B4-BE49-F238E27FC236}">
                  <a16:creationId xmlns:a16="http://schemas.microsoft.com/office/drawing/2014/main" id="{0CFC0050-3075-4458-804D-3B71AE69114A}"/>
                </a:ext>
              </a:extLst>
            </p:cNvPr>
            <p:cNvSpPr txBox="1"/>
            <p:nvPr/>
          </p:nvSpPr>
          <p:spPr>
            <a:xfrm>
              <a:off x="1529280" y="203941"/>
              <a:ext cx="9690473" cy="1569660"/>
            </a:xfrm>
            <a:prstGeom prst="rect">
              <a:avLst/>
            </a:prstGeom>
            <a:noFill/>
          </p:spPr>
          <p:txBody>
            <a:bodyPr wrap="none" rtlCol="0">
              <a:spAutoFit/>
            </a:bodyPr>
            <a:lstStyle>
              <a:defPPr>
                <a:defRPr lang="en-US"/>
              </a:defPPr>
              <a:lvl1pPr>
                <a:defRPr sz="4800" b="0" i="0">
                  <a:solidFill>
                    <a:schemeClr val="accent1"/>
                  </a:solidFill>
                  <a:effectLst/>
                  <a:latin typeface="Arial Black" panose="020B0A04020102020204" pitchFamily="34" charset="0"/>
                </a:defRPr>
              </a:lvl1pPr>
            </a:lstStyle>
            <a:p>
              <a:r>
                <a:rPr lang="en-US" dirty="0">
                  <a:solidFill>
                    <a:schemeClr val="accent2"/>
                  </a:solidFill>
                  <a:latin typeface="Red Hat Display" panose="02010503040201060303" pitchFamily="2" charset="77"/>
                </a:rPr>
                <a:t>What is Synthetic Data and Why Its </a:t>
              </a:r>
            </a:p>
            <a:p>
              <a:r>
                <a:rPr lang="en-US" dirty="0">
                  <a:solidFill>
                    <a:schemeClr val="accent2"/>
                  </a:solidFill>
                  <a:latin typeface="Red Hat Display" panose="02010503040201060303" pitchFamily="2" charset="77"/>
                </a:rPr>
                <a:t>Needed</a:t>
              </a:r>
            </a:p>
          </p:txBody>
        </p:sp>
        <p:cxnSp>
          <p:nvCxnSpPr>
            <p:cNvPr id="4" name="Straight Connector 3">
              <a:extLst>
                <a:ext uri="{FF2B5EF4-FFF2-40B4-BE49-F238E27FC236}">
                  <a16:creationId xmlns:a16="http://schemas.microsoft.com/office/drawing/2014/main" id="{C56D7C7E-972A-4546-9022-F5E423CE9425}"/>
                </a:ext>
              </a:extLst>
            </p:cNvPr>
            <p:cNvCxnSpPr>
              <a:cxnSpLocks/>
            </p:cNvCxnSpPr>
            <p:nvPr/>
          </p:nvCxnSpPr>
          <p:spPr>
            <a:xfrm>
              <a:off x="1675504" y="1762118"/>
              <a:ext cx="1181100" cy="0"/>
            </a:xfrm>
            <a:prstGeom prst="line">
              <a:avLst/>
            </a:prstGeom>
            <a:noFill/>
            <a:ln w="381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 name="Freeform 16">
            <a:extLst>
              <a:ext uri="{FF2B5EF4-FFF2-40B4-BE49-F238E27FC236}">
                <a16:creationId xmlns:a16="http://schemas.microsoft.com/office/drawing/2014/main" id="{62DED30A-2E56-414D-A579-07C98A7CF695}"/>
              </a:ext>
            </a:extLst>
          </p:cNvPr>
          <p:cNvSpPr/>
          <p:nvPr/>
        </p:nvSpPr>
        <p:spPr>
          <a:xfrm flipH="1">
            <a:off x="241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0">
            <a:extLst>
              <a:ext uri="{FF2B5EF4-FFF2-40B4-BE49-F238E27FC236}">
                <a16:creationId xmlns:a16="http://schemas.microsoft.com/office/drawing/2014/main" id="{C7181490-B0F0-406D-B545-A1E6B393856C}"/>
              </a:ext>
            </a:extLst>
          </p:cNvPr>
          <p:cNvGrpSpPr/>
          <p:nvPr/>
        </p:nvGrpSpPr>
        <p:grpSpPr>
          <a:xfrm>
            <a:off x="-386710" y="-373095"/>
            <a:ext cx="1829836" cy="1775895"/>
            <a:chOff x="-386710" y="-373095"/>
            <a:chExt cx="1829836" cy="1775895"/>
          </a:xfrm>
        </p:grpSpPr>
        <p:sp>
          <p:nvSpPr>
            <p:cNvPr id="12" name="Freeform: Shape 11">
              <a:extLst>
                <a:ext uri="{FF2B5EF4-FFF2-40B4-BE49-F238E27FC236}">
                  <a16:creationId xmlns:a16="http://schemas.microsoft.com/office/drawing/2014/main" id="{20CA6048-F66A-4294-82EE-9CB232A24D5D}"/>
                </a:ext>
              </a:extLst>
            </p:cNvPr>
            <p:cNvSpPr/>
            <p:nvPr/>
          </p:nvSpPr>
          <p:spPr>
            <a:xfrm flipH="1">
              <a:off x="92381"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3A19095F-997E-4357-80A5-EA0C58C7DE27}"/>
                </a:ext>
              </a:extLst>
            </p:cNvPr>
            <p:cNvSpPr/>
            <p:nvPr/>
          </p:nvSpPr>
          <p:spPr>
            <a:xfrm flipH="1">
              <a:off x="331740"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06E45BD6-DE6C-4A54-AF5D-1FD96A10F644}"/>
                </a:ext>
              </a:extLst>
            </p:cNvPr>
            <p:cNvSpPr/>
            <p:nvPr/>
          </p:nvSpPr>
          <p:spPr>
            <a:xfrm flipH="1">
              <a:off x="-386710"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3" name="Slide Number Placeholder 2">
            <a:extLst>
              <a:ext uri="{FF2B5EF4-FFF2-40B4-BE49-F238E27FC236}">
                <a16:creationId xmlns:a16="http://schemas.microsoft.com/office/drawing/2014/main" id="{0ED37677-06FD-DCCE-4743-CDD17E8DB832}"/>
              </a:ext>
            </a:extLst>
          </p:cNvPr>
          <p:cNvSpPr>
            <a:spLocks noGrp="1"/>
          </p:cNvSpPr>
          <p:nvPr>
            <p:ph type="sldNum" sz="quarter" idx="12"/>
          </p:nvPr>
        </p:nvSpPr>
        <p:spPr/>
        <p:txBody>
          <a:bodyPr/>
          <a:lstStyle/>
          <a:p>
            <a:fld id="{13977CFE-518C-4DE5-A6A8-72B8FCA09D3F}" type="slidenum">
              <a:rPr lang="en-US" smtClean="0"/>
              <a:t>4</a:t>
            </a:fld>
            <a:endParaRPr lang="en-US" dirty="0"/>
          </a:p>
        </p:txBody>
      </p:sp>
      <p:sp>
        <p:nvSpPr>
          <p:cNvPr id="27" name="Google Shape;1035;p60">
            <a:extLst>
              <a:ext uri="{FF2B5EF4-FFF2-40B4-BE49-F238E27FC236}">
                <a16:creationId xmlns:a16="http://schemas.microsoft.com/office/drawing/2014/main" id="{205846AC-05CF-D246-2F93-E51877354468}"/>
              </a:ext>
            </a:extLst>
          </p:cNvPr>
          <p:cNvSpPr txBox="1"/>
          <p:nvPr/>
        </p:nvSpPr>
        <p:spPr>
          <a:xfrm>
            <a:off x="961882" y="2236540"/>
            <a:ext cx="4683544" cy="3582489"/>
          </a:xfrm>
          <a:prstGeom prst="rect">
            <a:avLst/>
          </a:prstGeom>
          <a:noFill/>
          <a:ln>
            <a:noFill/>
          </a:ln>
        </p:spPr>
        <p:txBody>
          <a:bodyPr spcFirstLastPara="1" wrap="square" lIns="91425" tIns="91425" rIns="91425" bIns="91425" anchor="t" anchorCtr="0">
            <a:spAutoFit/>
          </a:bodyPr>
          <a:lstStyle/>
          <a:p>
            <a:pPr marL="457200" lvl="0" indent="0" algn="l" rtl="0">
              <a:lnSpc>
                <a:spcPct val="92000"/>
              </a:lnSpc>
              <a:spcBef>
                <a:spcPts val="0"/>
              </a:spcBef>
              <a:spcAft>
                <a:spcPts val="0"/>
              </a:spcAft>
              <a:buNone/>
            </a:pPr>
            <a:endParaRPr sz="2000" dirty="0">
              <a:latin typeface="Red Hat Display"/>
              <a:ea typeface="Red Hat Display"/>
              <a:cs typeface="Red Hat Display"/>
              <a:sym typeface="Red Hat Display"/>
            </a:endParaRPr>
          </a:p>
          <a:p>
            <a:pPr marL="457200" indent="-317500">
              <a:lnSpc>
                <a:spcPct val="92000"/>
              </a:lnSpc>
              <a:buClr>
                <a:schemeClr val="accent1"/>
              </a:buClr>
              <a:buSzPts val="1400"/>
              <a:buFont typeface="Red Hat Display"/>
              <a:buChar char="-"/>
            </a:pPr>
            <a:r>
              <a:rPr lang="en-US" sz="2000" dirty="0">
                <a:latin typeface="Red Hat Display"/>
                <a:ea typeface="Red Hat Display"/>
                <a:cs typeface="Red Hat Display"/>
                <a:sym typeface="Red Hat Display"/>
              </a:rPr>
              <a:t>Synthetic data is a fancy way to say fictitious or “fake” data, the key aspect is the data must resemble the systems it comes from closely</a:t>
            </a:r>
          </a:p>
          <a:p>
            <a:pPr marL="139700">
              <a:lnSpc>
                <a:spcPct val="92000"/>
              </a:lnSpc>
              <a:buClr>
                <a:schemeClr val="accent1"/>
              </a:buClr>
              <a:buSzPts val="1400"/>
            </a:pPr>
            <a:endParaRPr lang="en-US" sz="2000" dirty="0">
              <a:latin typeface="Red Hat Display"/>
              <a:ea typeface="Red Hat Display"/>
              <a:cs typeface="Red Hat Display"/>
              <a:sym typeface="Red Hat Display"/>
            </a:endParaRPr>
          </a:p>
          <a:p>
            <a:pPr marL="457200" lvl="0" indent="-317500" algn="l" rtl="0">
              <a:lnSpc>
                <a:spcPct val="92000"/>
              </a:lnSpc>
              <a:spcBef>
                <a:spcPts val="0"/>
              </a:spcBef>
              <a:spcAft>
                <a:spcPts val="0"/>
              </a:spcAft>
              <a:buClr>
                <a:schemeClr val="accent1"/>
              </a:buClr>
              <a:buSzPts val="1400"/>
              <a:buFont typeface="Red Hat Display"/>
              <a:buChar char="-"/>
            </a:pPr>
            <a:r>
              <a:rPr lang="en-US" sz="2000" dirty="0">
                <a:latin typeface="Red Hat Display"/>
                <a:ea typeface="Red Hat Display"/>
                <a:cs typeface="Red Hat Display"/>
                <a:sym typeface="Red Hat Display"/>
              </a:rPr>
              <a:t>Intended to enable various levels of testing across multiple teams with a consistent set of data closely resembling real-world systems</a:t>
            </a:r>
          </a:p>
          <a:p>
            <a:pPr marL="457200" lvl="0" indent="-317500" algn="l" rtl="0">
              <a:lnSpc>
                <a:spcPct val="92000"/>
              </a:lnSpc>
              <a:spcBef>
                <a:spcPts val="0"/>
              </a:spcBef>
              <a:spcAft>
                <a:spcPts val="0"/>
              </a:spcAft>
              <a:buClr>
                <a:schemeClr val="accent1"/>
              </a:buClr>
              <a:buSzPts val="1400"/>
              <a:buFont typeface="Red Hat Display"/>
              <a:buChar char="-"/>
            </a:pPr>
            <a:endParaRPr lang="en-US" sz="2000" dirty="0">
              <a:latin typeface="Red Hat Display"/>
              <a:ea typeface="Red Hat Display"/>
              <a:cs typeface="Red Hat Display"/>
              <a:sym typeface="Red Hat Display"/>
            </a:endParaRPr>
          </a:p>
          <a:p>
            <a:pPr marL="139700" lvl="0" algn="l" rtl="0">
              <a:lnSpc>
                <a:spcPct val="92000"/>
              </a:lnSpc>
              <a:spcBef>
                <a:spcPts val="0"/>
              </a:spcBef>
              <a:spcAft>
                <a:spcPts val="0"/>
              </a:spcAft>
              <a:buClr>
                <a:schemeClr val="accent1"/>
              </a:buClr>
              <a:buSzPts val="1400"/>
            </a:pPr>
            <a:endParaRPr lang="en-US" sz="2000" dirty="0">
              <a:latin typeface="Red Hat Display"/>
              <a:ea typeface="Red Hat Display"/>
              <a:cs typeface="Red Hat Display"/>
              <a:sym typeface="Red Hat Display"/>
            </a:endParaRPr>
          </a:p>
        </p:txBody>
      </p:sp>
      <p:sp>
        <p:nvSpPr>
          <p:cNvPr id="28" name="Google Shape;1035;p60">
            <a:extLst>
              <a:ext uri="{FF2B5EF4-FFF2-40B4-BE49-F238E27FC236}">
                <a16:creationId xmlns:a16="http://schemas.microsoft.com/office/drawing/2014/main" id="{DDB7DD31-08E3-0A9D-DEE1-2E2EA11CCA71}"/>
              </a:ext>
            </a:extLst>
          </p:cNvPr>
          <p:cNvSpPr txBox="1"/>
          <p:nvPr/>
        </p:nvSpPr>
        <p:spPr>
          <a:xfrm>
            <a:off x="6809403" y="2236540"/>
            <a:ext cx="4683544" cy="3299334"/>
          </a:xfrm>
          <a:prstGeom prst="rect">
            <a:avLst/>
          </a:prstGeom>
          <a:noFill/>
          <a:ln>
            <a:noFill/>
          </a:ln>
        </p:spPr>
        <p:txBody>
          <a:bodyPr spcFirstLastPara="1" wrap="square" lIns="91425" tIns="91425" rIns="91425" bIns="91425" anchor="t" anchorCtr="0">
            <a:spAutoFit/>
          </a:bodyPr>
          <a:lstStyle/>
          <a:p>
            <a:pPr marL="457200" lvl="0" indent="0" algn="l" rtl="0">
              <a:lnSpc>
                <a:spcPct val="92000"/>
              </a:lnSpc>
              <a:spcBef>
                <a:spcPts val="0"/>
              </a:spcBef>
              <a:spcAft>
                <a:spcPts val="0"/>
              </a:spcAft>
              <a:buNone/>
            </a:pPr>
            <a:endParaRPr sz="2000" dirty="0">
              <a:latin typeface="Red Hat Display"/>
              <a:ea typeface="Red Hat Display"/>
              <a:cs typeface="Red Hat Display"/>
              <a:sym typeface="Red Hat Display"/>
            </a:endParaRPr>
          </a:p>
          <a:p>
            <a:pPr marL="457200" indent="-317500">
              <a:lnSpc>
                <a:spcPct val="92000"/>
              </a:lnSpc>
              <a:buClr>
                <a:schemeClr val="accent1"/>
              </a:buClr>
              <a:buSzPts val="1400"/>
              <a:buFont typeface="Red Hat Display"/>
              <a:buChar char="-"/>
            </a:pPr>
            <a:r>
              <a:rPr lang="en-US" sz="2000" dirty="0">
                <a:latin typeface="Red Hat Display"/>
                <a:ea typeface="Red Hat Display"/>
                <a:cs typeface="Red Hat Display"/>
                <a:sym typeface="Red Hat Display"/>
              </a:rPr>
              <a:t>Integration, implementations, and application development efforts. If there are data needs for existing efforts this platform is a potential fit</a:t>
            </a:r>
          </a:p>
          <a:p>
            <a:pPr marL="457200" indent="-317500">
              <a:lnSpc>
                <a:spcPct val="92000"/>
              </a:lnSpc>
              <a:buClr>
                <a:schemeClr val="accent1"/>
              </a:buClr>
              <a:buSzPts val="1400"/>
              <a:buFont typeface="Red Hat Display"/>
              <a:buChar char="-"/>
            </a:pPr>
            <a:endParaRPr lang="en-US" sz="2000" dirty="0">
              <a:latin typeface="Red Hat Display"/>
              <a:ea typeface="Red Hat Display"/>
              <a:cs typeface="Red Hat Display"/>
              <a:sym typeface="Red Hat Display"/>
            </a:endParaRPr>
          </a:p>
          <a:p>
            <a:pPr marL="457200" indent="-317500">
              <a:lnSpc>
                <a:spcPct val="92000"/>
              </a:lnSpc>
              <a:buClr>
                <a:schemeClr val="accent1"/>
              </a:buClr>
              <a:buSzPts val="1400"/>
              <a:buFont typeface="Red Hat Display"/>
              <a:buChar char="-"/>
            </a:pPr>
            <a:r>
              <a:rPr lang="en-US" sz="2000" dirty="0">
                <a:latin typeface="Red Hat Display"/>
                <a:ea typeface="Red Hat Display"/>
                <a:cs typeface="Red Hat Display"/>
                <a:sym typeface="Red Hat Display"/>
              </a:rPr>
              <a:t>Ongoing testing, security and quality assurance practices for most organizations</a:t>
            </a:r>
          </a:p>
          <a:p>
            <a:pPr marL="457200" lvl="0" indent="-317500" algn="l" rtl="0">
              <a:lnSpc>
                <a:spcPct val="92000"/>
              </a:lnSpc>
              <a:spcBef>
                <a:spcPts val="0"/>
              </a:spcBef>
              <a:spcAft>
                <a:spcPts val="0"/>
              </a:spcAft>
              <a:buClr>
                <a:schemeClr val="accent1"/>
              </a:buClr>
              <a:buSzPts val="1400"/>
              <a:buFont typeface="Red Hat Display"/>
              <a:buChar char="-"/>
            </a:pPr>
            <a:endParaRPr lang="en-US" sz="2000" dirty="0">
              <a:latin typeface="Red Hat Display"/>
              <a:ea typeface="Red Hat Display"/>
              <a:cs typeface="Red Hat Display"/>
              <a:sym typeface="Red Hat Display"/>
            </a:endParaRPr>
          </a:p>
          <a:p>
            <a:pPr marL="139700" lvl="0" algn="l" rtl="0">
              <a:lnSpc>
                <a:spcPct val="92000"/>
              </a:lnSpc>
              <a:spcBef>
                <a:spcPts val="0"/>
              </a:spcBef>
              <a:spcAft>
                <a:spcPts val="0"/>
              </a:spcAft>
              <a:buClr>
                <a:schemeClr val="accent1"/>
              </a:buClr>
              <a:buSzPts val="1400"/>
            </a:pPr>
            <a:endParaRPr lang="en-US" sz="2000" dirty="0">
              <a:latin typeface="Red Hat Display"/>
              <a:ea typeface="Red Hat Display"/>
              <a:cs typeface="Red Hat Display"/>
              <a:sym typeface="Red Hat Display"/>
            </a:endParaRPr>
          </a:p>
        </p:txBody>
      </p:sp>
      <p:sp>
        <p:nvSpPr>
          <p:cNvPr id="29" name="Google Shape;863;p58">
            <a:extLst>
              <a:ext uri="{FF2B5EF4-FFF2-40B4-BE49-F238E27FC236}">
                <a16:creationId xmlns:a16="http://schemas.microsoft.com/office/drawing/2014/main" id="{056CBA1E-6156-1EA0-93BB-2541ECEFDB61}"/>
              </a:ext>
            </a:extLst>
          </p:cNvPr>
          <p:cNvSpPr txBox="1"/>
          <p:nvPr/>
        </p:nvSpPr>
        <p:spPr>
          <a:xfrm>
            <a:off x="1719761" y="2128487"/>
            <a:ext cx="2717555" cy="324263"/>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2600" dirty="0">
                <a:solidFill>
                  <a:srgbClr val="1E22AA"/>
                </a:solidFill>
                <a:latin typeface="Red Hat Display"/>
                <a:ea typeface="Red Hat Display"/>
                <a:cs typeface="Red Hat Display"/>
                <a:sym typeface="Red Hat Display"/>
              </a:rPr>
              <a:t>What it is</a:t>
            </a:r>
            <a:endParaRPr sz="2600" dirty="0">
              <a:solidFill>
                <a:srgbClr val="1E22AA"/>
              </a:solidFill>
              <a:latin typeface="Red Hat Display"/>
              <a:ea typeface="Red Hat Display"/>
              <a:cs typeface="Red Hat Display"/>
              <a:sym typeface="Red Hat Display"/>
            </a:endParaRPr>
          </a:p>
          <a:p>
            <a:pPr marL="0" lvl="0" indent="0" algn="ctr" rtl="0">
              <a:spcBef>
                <a:spcPts val="500"/>
              </a:spcBef>
              <a:spcAft>
                <a:spcPts val="500"/>
              </a:spcAft>
              <a:buNone/>
            </a:pPr>
            <a:endParaRPr sz="2600" dirty="0">
              <a:solidFill>
                <a:srgbClr val="1E22AA"/>
              </a:solidFill>
              <a:latin typeface="Red Hat Display"/>
              <a:ea typeface="Red Hat Display"/>
              <a:cs typeface="Red Hat Display"/>
              <a:sym typeface="Red Hat Display"/>
            </a:endParaRPr>
          </a:p>
        </p:txBody>
      </p:sp>
      <p:sp>
        <p:nvSpPr>
          <p:cNvPr id="30" name="Google Shape;864;p58">
            <a:extLst>
              <a:ext uri="{FF2B5EF4-FFF2-40B4-BE49-F238E27FC236}">
                <a16:creationId xmlns:a16="http://schemas.microsoft.com/office/drawing/2014/main" id="{24FC3F22-A233-00F2-6009-B858FD38793D}"/>
              </a:ext>
            </a:extLst>
          </p:cNvPr>
          <p:cNvSpPr txBox="1"/>
          <p:nvPr/>
        </p:nvSpPr>
        <p:spPr>
          <a:xfrm>
            <a:off x="7527634" y="2128487"/>
            <a:ext cx="3680315" cy="324263"/>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2600" dirty="0">
                <a:solidFill>
                  <a:srgbClr val="1E22AA"/>
                </a:solidFill>
                <a:latin typeface="Red Hat Display"/>
                <a:ea typeface="Red Hat Display"/>
                <a:cs typeface="Red Hat Display"/>
                <a:sym typeface="Red Hat Display"/>
              </a:rPr>
              <a:t>How It Can be Used</a:t>
            </a:r>
            <a:endParaRPr sz="2600" dirty="0">
              <a:solidFill>
                <a:srgbClr val="1E22AA"/>
              </a:solidFill>
              <a:latin typeface="Red Hat Display"/>
              <a:ea typeface="Red Hat Display"/>
              <a:cs typeface="Red Hat Display"/>
              <a:sym typeface="Red Hat Display"/>
            </a:endParaRPr>
          </a:p>
          <a:p>
            <a:pPr marL="0" lvl="0" indent="0" algn="ctr" rtl="0">
              <a:spcBef>
                <a:spcPts val="500"/>
              </a:spcBef>
              <a:spcAft>
                <a:spcPts val="500"/>
              </a:spcAft>
              <a:buNone/>
            </a:pPr>
            <a:endParaRPr sz="2600" dirty="0">
              <a:solidFill>
                <a:srgbClr val="1E22AA"/>
              </a:solidFill>
              <a:latin typeface="Red Hat Display"/>
              <a:ea typeface="Red Hat Display"/>
              <a:cs typeface="Red Hat Display"/>
              <a:sym typeface="Red Hat Display"/>
            </a:endParaRPr>
          </a:p>
        </p:txBody>
      </p:sp>
    </p:spTree>
    <p:extLst>
      <p:ext uri="{BB962C8B-B14F-4D97-AF65-F5344CB8AC3E}">
        <p14:creationId xmlns:p14="http://schemas.microsoft.com/office/powerpoint/2010/main" val="373161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8A9A9D-2D27-40E3-8C47-DB899F80E9F7}"/>
              </a:ext>
            </a:extLst>
          </p:cNvPr>
          <p:cNvGrpSpPr/>
          <p:nvPr/>
        </p:nvGrpSpPr>
        <p:grpSpPr>
          <a:xfrm>
            <a:off x="1517476" y="203940"/>
            <a:ext cx="8736687" cy="830997"/>
            <a:chOff x="1529280" y="203941"/>
            <a:chExt cx="8736687" cy="830997"/>
          </a:xfrm>
        </p:grpSpPr>
        <p:sp>
          <p:nvSpPr>
            <p:cNvPr id="5" name="TextBox 4">
              <a:extLst>
                <a:ext uri="{FF2B5EF4-FFF2-40B4-BE49-F238E27FC236}">
                  <a16:creationId xmlns:a16="http://schemas.microsoft.com/office/drawing/2014/main" id="{0CFC0050-3075-4458-804D-3B71AE69114A}"/>
                </a:ext>
              </a:extLst>
            </p:cNvPr>
            <p:cNvSpPr txBox="1"/>
            <p:nvPr/>
          </p:nvSpPr>
          <p:spPr>
            <a:xfrm>
              <a:off x="1529280" y="203941"/>
              <a:ext cx="8736687" cy="830997"/>
            </a:xfrm>
            <a:prstGeom prst="rect">
              <a:avLst/>
            </a:prstGeom>
            <a:noFill/>
          </p:spPr>
          <p:txBody>
            <a:bodyPr wrap="none" rtlCol="0">
              <a:spAutoFit/>
            </a:bodyPr>
            <a:lstStyle>
              <a:defPPr>
                <a:defRPr lang="en-US"/>
              </a:defPPr>
              <a:lvl1pPr>
                <a:defRPr sz="4800" b="0" i="0">
                  <a:solidFill>
                    <a:schemeClr val="accent1"/>
                  </a:solidFill>
                  <a:effectLst/>
                  <a:latin typeface="Arial Black" panose="020B0A04020102020204" pitchFamily="34" charset="0"/>
                </a:defRPr>
              </a:lvl1pPr>
            </a:lstStyle>
            <a:p>
              <a:r>
                <a:rPr lang="en-US" dirty="0">
                  <a:solidFill>
                    <a:schemeClr val="accent2"/>
                  </a:solidFill>
                  <a:latin typeface="Red Hat Display" panose="02010503040201060303" pitchFamily="2" charset="77"/>
                </a:rPr>
                <a:t>Healthcare Industry Problem(s)</a:t>
              </a:r>
            </a:p>
          </p:txBody>
        </p:sp>
        <p:cxnSp>
          <p:nvCxnSpPr>
            <p:cNvPr id="4" name="Straight Connector 3">
              <a:extLst>
                <a:ext uri="{FF2B5EF4-FFF2-40B4-BE49-F238E27FC236}">
                  <a16:creationId xmlns:a16="http://schemas.microsoft.com/office/drawing/2014/main" id="{C56D7C7E-972A-4546-9022-F5E423CE9425}"/>
                </a:ext>
              </a:extLst>
            </p:cNvPr>
            <p:cNvCxnSpPr>
              <a:cxnSpLocks/>
            </p:cNvCxnSpPr>
            <p:nvPr/>
          </p:nvCxnSpPr>
          <p:spPr>
            <a:xfrm>
              <a:off x="1737493" y="1022188"/>
              <a:ext cx="1181100" cy="0"/>
            </a:xfrm>
            <a:prstGeom prst="line">
              <a:avLst/>
            </a:prstGeom>
            <a:noFill/>
            <a:ln w="381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 name="Freeform 16">
            <a:extLst>
              <a:ext uri="{FF2B5EF4-FFF2-40B4-BE49-F238E27FC236}">
                <a16:creationId xmlns:a16="http://schemas.microsoft.com/office/drawing/2014/main" id="{62DED30A-2E56-414D-A579-07C98A7CF695}"/>
              </a:ext>
            </a:extLst>
          </p:cNvPr>
          <p:cNvSpPr/>
          <p:nvPr/>
        </p:nvSpPr>
        <p:spPr>
          <a:xfrm flipH="1">
            <a:off x="241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0">
            <a:extLst>
              <a:ext uri="{FF2B5EF4-FFF2-40B4-BE49-F238E27FC236}">
                <a16:creationId xmlns:a16="http://schemas.microsoft.com/office/drawing/2014/main" id="{C7181490-B0F0-406D-B545-A1E6B393856C}"/>
              </a:ext>
            </a:extLst>
          </p:cNvPr>
          <p:cNvGrpSpPr/>
          <p:nvPr/>
        </p:nvGrpSpPr>
        <p:grpSpPr>
          <a:xfrm>
            <a:off x="-386710" y="-373095"/>
            <a:ext cx="1829836" cy="1775895"/>
            <a:chOff x="-386710" y="-373095"/>
            <a:chExt cx="1829836" cy="1775895"/>
          </a:xfrm>
        </p:grpSpPr>
        <p:sp>
          <p:nvSpPr>
            <p:cNvPr id="12" name="Freeform: Shape 11">
              <a:extLst>
                <a:ext uri="{FF2B5EF4-FFF2-40B4-BE49-F238E27FC236}">
                  <a16:creationId xmlns:a16="http://schemas.microsoft.com/office/drawing/2014/main" id="{20CA6048-F66A-4294-82EE-9CB232A24D5D}"/>
                </a:ext>
              </a:extLst>
            </p:cNvPr>
            <p:cNvSpPr/>
            <p:nvPr/>
          </p:nvSpPr>
          <p:spPr>
            <a:xfrm flipH="1">
              <a:off x="92381"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3A19095F-997E-4357-80A5-EA0C58C7DE27}"/>
                </a:ext>
              </a:extLst>
            </p:cNvPr>
            <p:cNvSpPr/>
            <p:nvPr/>
          </p:nvSpPr>
          <p:spPr>
            <a:xfrm flipH="1">
              <a:off x="331740"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06E45BD6-DE6C-4A54-AF5D-1FD96A10F644}"/>
                </a:ext>
              </a:extLst>
            </p:cNvPr>
            <p:cNvSpPr/>
            <p:nvPr/>
          </p:nvSpPr>
          <p:spPr>
            <a:xfrm flipH="1">
              <a:off x="-386710"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15" name="Google Shape;1035;p60">
            <a:extLst>
              <a:ext uri="{FF2B5EF4-FFF2-40B4-BE49-F238E27FC236}">
                <a16:creationId xmlns:a16="http://schemas.microsoft.com/office/drawing/2014/main" id="{D30A9863-77D5-228B-1806-0E2DAC3E8663}"/>
              </a:ext>
            </a:extLst>
          </p:cNvPr>
          <p:cNvSpPr txBox="1"/>
          <p:nvPr/>
        </p:nvSpPr>
        <p:spPr>
          <a:xfrm>
            <a:off x="532832" y="1642158"/>
            <a:ext cx="5400830" cy="4998261"/>
          </a:xfrm>
          <a:prstGeom prst="rect">
            <a:avLst/>
          </a:prstGeom>
          <a:noFill/>
          <a:ln>
            <a:noFill/>
          </a:ln>
        </p:spPr>
        <p:txBody>
          <a:bodyPr spcFirstLastPara="1" wrap="square" lIns="91425" tIns="91425" rIns="91425" bIns="91425" anchor="t" anchorCtr="0">
            <a:spAutoFit/>
          </a:bodyPr>
          <a:lstStyle/>
          <a:p>
            <a:pPr marL="457200" lvl="0" indent="0" algn="l" rtl="0">
              <a:lnSpc>
                <a:spcPct val="92000"/>
              </a:lnSpc>
              <a:spcBef>
                <a:spcPts val="0"/>
              </a:spcBef>
              <a:spcAft>
                <a:spcPts val="0"/>
              </a:spcAft>
              <a:buNone/>
            </a:pPr>
            <a:endParaRPr sz="2000" dirty="0">
              <a:latin typeface="Red Hat Display"/>
              <a:ea typeface="Red Hat Display"/>
              <a:cs typeface="Red Hat Display"/>
              <a:sym typeface="Red Hat Display"/>
            </a:endParaRPr>
          </a:p>
          <a:p>
            <a:pPr marL="457200" indent="-317500">
              <a:lnSpc>
                <a:spcPct val="92000"/>
              </a:lnSpc>
              <a:buClr>
                <a:schemeClr val="accent1"/>
              </a:buClr>
              <a:buSzPts val="1400"/>
              <a:buFont typeface="Red Hat Display"/>
              <a:buChar char="-"/>
            </a:pPr>
            <a:r>
              <a:rPr lang="en-US" sz="2000" dirty="0">
                <a:latin typeface="Red Hat Display"/>
                <a:ea typeface="Red Hat Display"/>
                <a:cs typeface="Red Hat Display"/>
                <a:sym typeface="Red Hat Display"/>
              </a:rPr>
              <a:t>Application development / Implementations / Integrations of systems require lots of data</a:t>
            </a:r>
          </a:p>
          <a:p>
            <a:pPr marL="139700" lvl="0" algn="l" rtl="0">
              <a:lnSpc>
                <a:spcPct val="92000"/>
              </a:lnSpc>
              <a:spcBef>
                <a:spcPts val="0"/>
              </a:spcBef>
              <a:spcAft>
                <a:spcPts val="0"/>
              </a:spcAft>
              <a:buClr>
                <a:schemeClr val="accent1"/>
              </a:buClr>
              <a:buSzPts val="1400"/>
            </a:pPr>
            <a:endParaRPr lang="en-US" sz="2000" dirty="0">
              <a:latin typeface="Red Hat Display"/>
              <a:ea typeface="Red Hat Display"/>
              <a:cs typeface="Red Hat Display"/>
              <a:sym typeface="Red Hat Display"/>
            </a:endParaRPr>
          </a:p>
          <a:p>
            <a:pPr marL="457200" lvl="0" indent="-317500" algn="l" rtl="0">
              <a:lnSpc>
                <a:spcPct val="92000"/>
              </a:lnSpc>
              <a:spcBef>
                <a:spcPts val="0"/>
              </a:spcBef>
              <a:spcAft>
                <a:spcPts val="0"/>
              </a:spcAft>
              <a:buClr>
                <a:schemeClr val="accent1"/>
              </a:buClr>
              <a:buSzPts val="1400"/>
              <a:buFont typeface="Red Hat Display"/>
              <a:buChar char="-"/>
            </a:pPr>
            <a:r>
              <a:rPr lang="en-US" sz="2000" dirty="0">
                <a:latin typeface="Red Hat Display"/>
                <a:ea typeface="Red Hat Display"/>
                <a:cs typeface="Red Hat Display"/>
                <a:sym typeface="Red Hat Display"/>
              </a:rPr>
              <a:t>Data generation, let alone Industry standards-based data generation, can be a challenge</a:t>
            </a:r>
          </a:p>
          <a:p>
            <a:pPr marL="139700" lvl="0" algn="l" rtl="0">
              <a:lnSpc>
                <a:spcPct val="92000"/>
              </a:lnSpc>
              <a:spcBef>
                <a:spcPts val="0"/>
              </a:spcBef>
              <a:spcAft>
                <a:spcPts val="0"/>
              </a:spcAft>
              <a:buClr>
                <a:schemeClr val="accent1"/>
              </a:buClr>
              <a:buSzPts val="1400"/>
            </a:pPr>
            <a:endParaRPr lang="en-US" sz="2000" dirty="0">
              <a:latin typeface="Red Hat Display"/>
              <a:ea typeface="Red Hat Display"/>
              <a:cs typeface="Red Hat Display"/>
              <a:sym typeface="Red Hat Display"/>
            </a:endParaRPr>
          </a:p>
          <a:p>
            <a:pPr marL="457200" lvl="0" indent="-317500" algn="l" rtl="0">
              <a:lnSpc>
                <a:spcPct val="92000"/>
              </a:lnSpc>
              <a:spcBef>
                <a:spcPts val="0"/>
              </a:spcBef>
              <a:spcAft>
                <a:spcPts val="0"/>
              </a:spcAft>
              <a:buClr>
                <a:schemeClr val="accent1"/>
              </a:buClr>
              <a:buSzPts val="1400"/>
              <a:buFont typeface="Red Hat Display"/>
              <a:buChar char="-"/>
            </a:pPr>
            <a:r>
              <a:rPr lang="en-US" sz="2000" dirty="0">
                <a:latin typeface="Red Hat Display"/>
                <a:ea typeface="Red Hat Display"/>
                <a:cs typeface="Red Hat Display"/>
                <a:sym typeface="Red Hat Display"/>
              </a:rPr>
              <a:t>Randomizing is easy with existing technologies, anonymizing is not </a:t>
            </a:r>
          </a:p>
          <a:p>
            <a:pPr marL="457200" lvl="0" indent="-317500" algn="l" rtl="0">
              <a:lnSpc>
                <a:spcPct val="92000"/>
              </a:lnSpc>
              <a:spcBef>
                <a:spcPts val="0"/>
              </a:spcBef>
              <a:spcAft>
                <a:spcPts val="0"/>
              </a:spcAft>
              <a:buClr>
                <a:schemeClr val="accent1"/>
              </a:buClr>
              <a:buSzPts val="1400"/>
              <a:buFont typeface="Red Hat Display"/>
              <a:buChar char="-"/>
            </a:pPr>
            <a:endParaRPr lang="en-US" sz="2000" dirty="0">
              <a:latin typeface="Red Hat Display"/>
              <a:ea typeface="Red Hat Display"/>
              <a:cs typeface="Red Hat Display"/>
              <a:sym typeface="Red Hat Display"/>
            </a:endParaRPr>
          </a:p>
          <a:p>
            <a:pPr marL="457200" lvl="0" indent="-317500" algn="l" rtl="0">
              <a:lnSpc>
                <a:spcPct val="92000"/>
              </a:lnSpc>
              <a:spcBef>
                <a:spcPts val="0"/>
              </a:spcBef>
              <a:spcAft>
                <a:spcPts val="0"/>
              </a:spcAft>
              <a:buClr>
                <a:schemeClr val="accent1"/>
              </a:buClr>
              <a:buSzPts val="1400"/>
              <a:buFont typeface="Red Hat Display"/>
              <a:buChar char="-"/>
            </a:pPr>
            <a:r>
              <a:rPr lang="en-US" sz="2000" dirty="0">
                <a:latin typeface="Red Hat Display"/>
                <a:ea typeface="Red Hat Display"/>
                <a:cs typeface="Red Hat Display"/>
                <a:sym typeface="Red Hat Display"/>
              </a:rPr>
              <a:t>There are lots of potential components available to piece together but nothing consistent or that provides vast capabilities in one place</a:t>
            </a:r>
          </a:p>
          <a:p>
            <a:pPr marL="139700" lvl="0" algn="l" rtl="0">
              <a:lnSpc>
                <a:spcPct val="92000"/>
              </a:lnSpc>
              <a:spcBef>
                <a:spcPts val="0"/>
              </a:spcBef>
              <a:spcAft>
                <a:spcPts val="0"/>
              </a:spcAft>
              <a:buClr>
                <a:schemeClr val="accent1"/>
              </a:buClr>
              <a:buSzPts val="1400"/>
            </a:pPr>
            <a:endParaRPr lang="en-US" sz="2000" dirty="0">
              <a:latin typeface="Red Hat Display"/>
              <a:ea typeface="Red Hat Display"/>
              <a:cs typeface="Red Hat Display"/>
              <a:sym typeface="Red Hat Display"/>
            </a:endParaRPr>
          </a:p>
        </p:txBody>
      </p:sp>
      <p:sp>
        <p:nvSpPr>
          <p:cNvPr id="3" name="Slide Number Placeholder 2">
            <a:extLst>
              <a:ext uri="{FF2B5EF4-FFF2-40B4-BE49-F238E27FC236}">
                <a16:creationId xmlns:a16="http://schemas.microsoft.com/office/drawing/2014/main" id="{0ED37677-06FD-DCCE-4743-CDD17E8DB832}"/>
              </a:ext>
            </a:extLst>
          </p:cNvPr>
          <p:cNvSpPr>
            <a:spLocks noGrp="1"/>
          </p:cNvSpPr>
          <p:nvPr>
            <p:ph type="sldNum" sz="quarter" idx="12"/>
          </p:nvPr>
        </p:nvSpPr>
        <p:spPr/>
        <p:txBody>
          <a:bodyPr/>
          <a:lstStyle/>
          <a:p>
            <a:fld id="{13977CFE-518C-4DE5-A6A8-72B8FCA09D3F}" type="slidenum">
              <a:rPr lang="en-US" smtClean="0"/>
              <a:t>5</a:t>
            </a:fld>
            <a:endParaRPr lang="en-US"/>
          </a:p>
        </p:txBody>
      </p:sp>
      <p:pic>
        <p:nvPicPr>
          <p:cNvPr id="6" name="Graphic 5">
            <a:extLst>
              <a:ext uri="{FF2B5EF4-FFF2-40B4-BE49-F238E27FC236}">
                <a16:creationId xmlns:a16="http://schemas.microsoft.com/office/drawing/2014/main" id="{140DB568-035D-2042-77BA-46E03B4A30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57899" y="977879"/>
            <a:ext cx="6134101" cy="4902242"/>
          </a:xfrm>
          <a:prstGeom prst="rect">
            <a:avLst/>
          </a:prstGeom>
        </p:spPr>
      </p:pic>
    </p:spTree>
    <p:extLst>
      <p:ext uri="{BB962C8B-B14F-4D97-AF65-F5344CB8AC3E}">
        <p14:creationId xmlns:p14="http://schemas.microsoft.com/office/powerpoint/2010/main" val="1166937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8A9A9D-2D27-40E3-8C47-DB899F80E9F7}"/>
              </a:ext>
            </a:extLst>
          </p:cNvPr>
          <p:cNvGrpSpPr/>
          <p:nvPr/>
        </p:nvGrpSpPr>
        <p:grpSpPr>
          <a:xfrm>
            <a:off x="1517476" y="203940"/>
            <a:ext cx="8635697" cy="830997"/>
            <a:chOff x="1529280" y="203941"/>
            <a:chExt cx="8635697" cy="830997"/>
          </a:xfrm>
        </p:grpSpPr>
        <p:sp>
          <p:nvSpPr>
            <p:cNvPr id="5" name="TextBox 4">
              <a:extLst>
                <a:ext uri="{FF2B5EF4-FFF2-40B4-BE49-F238E27FC236}">
                  <a16:creationId xmlns:a16="http://schemas.microsoft.com/office/drawing/2014/main" id="{0CFC0050-3075-4458-804D-3B71AE69114A}"/>
                </a:ext>
              </a:extLst>
            </p:cNvPr>
            <p:cNvSpPr txBox="1"/>
            <p:nvPr/>
          </p:nvSpPr>
          <p:spPr>
            <a:xfrm>
              <a:off x="1529280" y="203941"/>
              <a:ext cx="8635697" cy="830997"/>
            </a:xfrm>
            <a:prstGeom prst="rect">
              <a:avLst/>
            </a:prstGeom>
            <a:noFill/>
          </p:spPr>
          <p:txBody>
            <a:bodyPr wrap="none" rtlCol="0">
              <a:spAutoFit/>
            </a:bodyPr>
            <a:lstStyle>
              <a:defPPr>
                <a:defRPr lang="en-US"/>
              </a:defPPr>
              <a:lvl1pPr>
                <a:defRPr sz="4800" b="0" i="0">
                  <a:solidFill>
                    <a:schemeClr val="accent1"/>
                  </a:solidFill>
                  <a:effectLst/>
                  <a:latin typeface="Arial Black" panose="020B0A04020102020204" pitchFamily="34" charset="0"/>
                </a:defRPr>
              </a:lvl1pPr>
            </a:lstStyle>
            <a:p>
              <a:r>
                <a:rPr lang="en-US" dirty="0">
                  <a:solidFill>
                    <a:schemeClr val="accent2"/>
                  </a:solidFill>
                  <a:latin typeface="Red Hat Display" panose="02010503040201060303" pitchFamily="2" charset="77"/>
                </a:rPr>
                <a:t>Project Herophilus Perspective</a:t>
              </a:r>
            </a:p>
          </p:txBody>
        </p:sp>
        <p:cxnSp>
          <p:nvCxnSpPr>
            <p:cNvPr id="4" name="Straight Connector 3">
              <a:extLst>
                <a:ext uri="{FF2B5EF4-FFF2-40B4-BE49-F238E27FC236}">
                  <a16:creationId xmlns:a16="http://schemas.microsoft.com/office/drawing/2014/main" id="{C56D7C7E-972A-4546-9022-F5E423CE9425}"/>
                </a:ext>
              </a:extLst>
            </p:cNvPr>
            <p:cNvCxnSpPr>
              <a:cxnSpLocks/>
            </p:cNvCxnSpPr>
            <p:nvPr/>
          </p:nvCxnSpPr>
          <p:spPr>
            <a:xfrm>
              <a:off x="1737493" y="1022188"/>
              <a:ext cx="1181100" cy="0"/>
            </a:xfrm>
            <a:prstGeom prst="line">
              <a:avLst/>
            </a:prstGeom>
            <a:noFill/>
            <a:ln w="381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 name="Freeform 16">
            <a:extLst>
              <a:ext uri="{FF2B5EF4-FFF2-40B4-BE49-F238E27FC236}">
                <a16:creationId xmlns:a16="http://schemas.microsoft.com/office/drawing/2014/main" id="{62DED30A-2E56-414D-A579-07C98A7CF695}"/>
              </a:ext>
            </a:extLst>
          </p:cNvPr>
          <p:cNvSpPr/>
          <p:nvPr/>
        </p:nvSpPr>
        <p:spPr>
          <a:xfrm flipH="1">
            <a:off x="241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0">
            <a:extLst>
              <a:ext uri="{FF2B5EF4-FFF2-40B4-BE49-F238E27FC236}">
                <a16:creationId xmlns:a16="http://schemas.microsoft.com/office/drawing/2014/main" id="{C7181490-B0F0-406D-B545-A1E6B393856C}"/>
              </a:ext>
            </a:extLst>
          </p:cNvPr>
          <p:cNvGrpSpPr/>
          <p:nvPr/>
        </p:nvGrpSpPr>
        <p:grpSpPr>
          <a:xfrm>
            <a:off x="-386710" y="-373095"/>
            <a:ext cx="1829836" cy="1775895"/>
            <a:chOff x="-386710" y="-373095"/>
            <a:chExt cx="1829836" cy="1775895"/>
          </a:xfrm>
        </p:grpSpPr>
        <p:sp>
          <p:nvSpPr>
            <p:cNvPr id="12" name="Freeform: Shape 11">
              <a:extLst>
                <a:ext uri="{FF2B5EF4-FFF2-40B4-BE49-F238E27FC236}">
                  <a16:creationId xmlns:a16="http://schemas.microsoft.com/office/drawing/2014/main" id="{20CA6048-F66A-4294-82EE-9CB232A24D5D}"/>
                </a:ext>
              </a:extLst>
            </p:cNvPr>
            <p:cNvSpPr/>
            <p:nvPr/>
          </p:nvSpPr>
          <p:spPr>
            <a:xfrm flipH="1">
              <a:off x="92381"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3A19095F-997E-4357-80A5-EA0C58C7DE27}"/>
                </a:ext>
              </a:extLst>
            </p:cNvPr>
            <p:cNvSpPr/>
            <p:nvPr/>
          </p:nvSpPr>
          <p:spPr>
            <a:xfrm flipH="1">
              <a:off x="331740"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06E45BD6-DE6C-4A54-AF5D-1FD96A10F644}"/>
                </a:ext>
              </a:extLst>
            </p:cNvPr>
            <p:cNvSpPr/>
            <p:nvPr/>
          </p:nvSpPr>
          <p:spPr>
            <a:xfrm flipH="1">
              <a:off x="-386710"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15" name="Google Shape;1035;p60">
            <a:extLst>
              <a:ext uri="{FF2B5EF4-FFF2-40B4-BE49-F238E27FC236}">
                <a16:creationId xmlns:a16="http://schemas.microsoft.com/office/drawing/2014/main" id="{D30A9863-77D5-228B-1806-0E2DAC3E8663}"/>
              </a:ext>
            </a:extLst>
          </p:cNvPr>
          <p:cNvSpPr txBox="1"/>
          <p:nvPr/>
        </p:nvSpPr>
        <p:spPr>
          <a:xfrm>
            <a:off x="6411632" y="1309399"/>
            <a:ext cx="5494042" cy="4998261"/>
          </a:xfrm>
          <a:prstGeom prst="rect">
            <a:avLst/>
          </a:prstGeom>
          <a:noFill/>
          <a:ln>
            <a:noFill/>
          </a:ln>
        </p:spPr>
        <p:txBody>
          <a:bodyPr spcFirstLastPara="1" wrap="square" lIns="91425" tIns="91425" rIns="91425" bIns="91425" anchor="t" anchorCtr="0">
            <a:spAutoFit/>
          </a:bodyPr>
          <a:lstStyle/>
          <a:p>
            <a:pPr marL="457200" lvl="0" indent="0" algn="l" rtl="0">
              <a:lnSpc>
                <a:spcPct val="92000"/>
              </a:lnSpc>
              <a:spcBef>
                <a:spcPts val="0"/>
              </a:spcBef>
              <a:spcAft>
                <a:spcPts val="0"/>
              </a:spcAft>
              <a:buNone/>
            </a:pPr>
            <a:endParaRPr sz="2000" dirty="0">
              <a:latin typeface="Red Hat Display"/>
              <a:ea typeface="Red Hat Display"/>
              <a:cs typeface="Red Hat Display"/>
              <a:sym typeface="Red Hat Display"/>
            </a:endParaRPr>
          </a:p>
          <a:p>
            <a:pPr marL="457200" lvl="0" indent="-317500" algn="l" rtl="0">
              <a:lnSpc>
                <a:spcPct val="92000"/>
              </a:lnSpc>
              <a:spcBef>
                <a:spcPts val="0"/>
              </a:spcBef>
              <a:spcAft>
                <a:spcPts val="0"/>
              </a:spcAft>
              <a:buClr>
                <a:schemeClr val="accent1"/>
              </a:buClr>
              <a:buSzPts val="1400"/>
              <a:buFont typeface="Red Hat Display"/>
              <a:buChar char="-"/>
            </a:pPr>
            <a:r>
              <a:rPr lang="en-US" sz="2000" dirty="0">
                <a:latin typeface="Red Hat Display"/>
                <a:ea typeface="Red Hat Display"/>
                <a:cs typeface="Red Hat Display"/>
                <a:sym typeface="Red Hat Display"/>
              </a:rPr>
              <a:t>Rethink data needs: Synthetic Data as a platform</a:t>
            </a:r>
          </a:p>
          <a:p>
            <a:pPr marL="139700" lvl="0" algn="l" rtl="0">
              <a:lnSpc>
                <a:spcPct val="92000"/>
              </a:lnSpc>
              <a:spcBef>
                <a:spcPts val="0"/>
              </a:spcBef>
              <a:spcAft>
                <a:spcPts val="0"/>
              </a:spcAft>
              <a:buClr>
                <a:schemeClr val="accent1"/>
              </a:buClr>
              <a:buSzPts val="1400"/>
            </a:pPr>
            <a:endParaRPr lang="en-US" sz="2000" dirty="0">
              <a:latin typeface="Red Hat Display"/>
              <a:ea typeface="Red Hat Display"/>
              <a:cs typeface="Red Hat Display"/>
              <a:sym typeface="Red Hat Display"/>
            </a:endParaRPr>
          </a:p>
          <a:p>
            <a:pPr marL="457200" lvl="0" indent="-317500" algn="l" rtl="0">
              <a:lnSpc>
                <a:spcPct val="92000"/>
              </a:lnSpc>
              <a:spcBef>
                <a:spcPts val="0"/>
              </a:spcBef>
              <a:spcAft>
                <a:spcPts val="0"/>
              </a:spcAft>
              <a:buClr>
                <a:schemeClr val="accent1"/>
              </a:buClr>
              <a:buSzPts val="1400"/>
              <a:buFont typeface="Red Hat Display"/>
              <a:buChar char="-"/>
            </a:pPr>
            <a:r>
              <a:rPr lang="en-US" sz="2000" dirty="0">
                <a:latin typeface="Red Hat Display"/>
                <a:ea typeface="Red Hat Display"/>
                <a:cs typeface="Red Hat Display"/>
                <a:sym typeface="Red Hat Display"/>
              </a:rPr>
              <a:t>Core mindset: provide massive synthetic data at scale to solve many needs</a:t>
            </a:r>
          </a:p>
          <a:p>
            <a:pPr marL="139700" lvl="0" algn="l" rtl="0">
              <a:lnSpc>
                <a:spcPct val="92000"/>
              </a:lnSpc>
              <a:spcBef>
                <a:spcPts val="0"/>
              </a:spcBef>
              <a:spcAft>
                <a:spcPts val="0"/>
              </a:spcAft>
              <a:buClr>
                <a:schemeClr val="accent1"/>
              </a:buClr>
              <a:buSzPts val="1400"/>
            </a:pPr>
            <a:endParaRPr lang="en-US" sz="2000" dirty="0">
              <a:latin typeface="Red Hat Display"/>
              <a:ea typeface="Red Hat Display"/>
              <a:cs typeface="Red Hat Display"/>
              <a:sym typeface="Red Hat Display"/>
            </a:endParaRPr>
          </a:p>
          <a:p>
            <a:pPr marL="457200" lvl="0" indent="-317500" algn="l" rtl="0">
              <a:lnSpc>
                <a:spcPct val="92000"/>
              </a:lnSpc>
              <a:spcBef>
                <a:spcPts val="0"/>
              </a:spcBef>
              <a:spcAft>
                <a:spcPts val="0"/>
              </a:spcAft>
              <a:buClr>
                <a:schemeClr val="accent1"/>
              </a:buClr>
              <a:buSzPts val="1400"/>
              <a:buFont typeface="Red Hat Display"/>
              <a:buChar char="-"/>
            </a:pPr>
            <a:r>
              <a:rPr lang="en-US" sz="2000" dirty="0">
                <a:latin typeface="Red Hat Display"/>
                <a:ea typeface="Red Hat Display"/>
                <a:cs typeface="Red Hat Display"/>
                <a:sym typeface="Red Hat Display"/>
              </a:rPr>
              <a:t>Look at other industry efforts like </a:t>
            </a:r>
            <a:r>
              <a:rPr lang="en-US" sz="2000" dirty="0" err="1">
                <a:latin typeface="Red Hat Display"/>
                <a:ea typeface="Red Hat Display"/>
                <a:cs typeface="Red Hat Display"/>
                <a:sym typeface="Red Hat Display"/>
              </a:rPr>
              <a:t>Synthea</a:t>
            </a:r>
            <a:r>
              <a:rPr lang="en-US" sz="2000" dirty="0">
                <a:latin typeface="Red Hat Display"/>
                <a:ea typeface="Red Hat Display"/>
                <a:cs typeface="Red Hat Display"/>
                <a:sym typeface="Red Hat Display"/>
              </a:rPr>
              <a:t> and emulate capabilities with massive data</a:t>
            </a:r>
          </a:p>
          <a:p>
            <a:pPr marL="139700" lvl="0" algn="l" rtl="0">
              <a:lnSpc>
                <a:spcPct val="92000"/>
              </a:lnSpc>
              <a:spcBef>
                <a:spcPts val="0"/>
              </a:spcBef>
              <a:spcAft>
                <a:spcPts val="0"/>
              </a:spcAft>
              <a:buClr>
                <a:schemeClr val="accent1"/>
              </a:buClr>
              <a:buSzPts val="1400"/>
            </a:pPr>
            <a:endParaRPr lang="en-US" sz="2000" dirty="0">
              <a:latin typeface="Red Hat Display"/>
              <a:ea typeface="Red Hat Display"/>
              <a:cs typeface="Red Hat Display"/>
              <a:sym typeface="Red Hat Display"/>
            </a:endParaRPr>
          </a:p>
          <a:p>
            <a:pPr marL="457200" lvl="0" indent="-317500" algn="l" rtl="0">
              <a:lnSpc>
                <a:spcPct val="92000"/>
              </a:lnSpc>
              <a:spcBef>
                <a:spcPts val="0"/>
              </a:spcBef>
              <a:spcAft>
                <a:spcPts val="0"/>
              </a:spcAft>
              <a:buClr>
                <a:schemeClr val="accent1"/>
              </a:buClr>
              <a:buSzPts val="1400"/>
              <a:buFont typeface="Red Hat Display"/>
              <a:buChar char="-"/>
            </a:pPr>
            <a:r>
              <a:rPr lang="en-US" sz="2000" dirty="0">
                <a:latin typeface="Red Hat Display"/>
                <a:ea typeface="Red Hat Display"/>
                <a:cs typeface="Red Hat Display"/>
                <a:sym typeface="Red Hat Display"/>
              </a:rPr>
              <a:t>Enable multiple teams in their needs: development, integration, testing, security, and operations</a:t>
            </a:r>
          </a:p>
          <a:p>
            <a:pPr marL="139700" lvl="0" algn="l" rtl="0">
              <a:lnSpc>
                <a:spcPct val="92000"/>
              </a:lnSpc>
              <a:spcBef>
                <a:spcPts val="0"/>
              </a:spcBef>
              <a:spcAft>
                <a:spcPts val="0"/>
              </a:spcAft>
              <a:buClr>
                <a:schemeClr val="accent1"/>
              </a:buClr>
              <a:buSzPts val="1400"/>
            </a:pPr>
            <a:endParaRPr lang="en-US" sz="2000" dirty="0">
              <a:latin typeface="Red Hat Display"/>
              <a:ea typeface="Red Hat Display"/>
              <a:cs typeface="Red Hat Display"/>
              <a:sym typeface="Red Hat Display"/>
            </a:endParaRPr>
          </a:p>
          <a:p>
            <a:pPr marL="457200" lvl="0" indent="-317500" algn="l" rtl="0">
              <a:lnSpc>
                <a:spcPct val="92000"/>
              </a:lnSpc>
              <a:spcBef>
                <a:spcPts val="0"/>
              </a:spcBef>
              <a:spcAft>
                <a:spcPts val="0"/>
              </a:spcAft>
              <a:buClr>
                <a:schemeClr val="accent1"/>
              </a:buClr>
              <a:buSzPts val="1400"/>
              <a:buFont typeface="Red Hat Display"/>
              <a:buChar char="-"/>
            </a:pPr>
            <a:r>
              <a:rPr lang="en-US" sz="2000" dirty="0">
                <a:latin typeface="Red Hat Display"/>
                <a:ea typeface="Red Hat Display"/>
                <a:cs typeface="Red Hat Display"/>
                <a:sym typeface="Red Hat Display"/>
              </a:rPr>
              <a:t>Multiple implementation model support: on-premise, single public cloud, multi-cloud, or all of the above</a:t>
            </a:r>
            <a:endParaRPr sz="2000" dirty="0">
              <a:latin typeface="Red Hat Display"/>
              <a:ea typeface="Red Hat Display"/>
              <a:cs typeface="Red Hat Display"/>
              <a:sym typeface="Red Hat Display"/>
            </a:endParaRPr>
          </a:p>
        </p:txBody>
      </p:sp>
      <p:grpSp>
        <p:nvGrpSpPr>
          <p:cNvPr id="21" name="Google Shape;1036;p60">
            <a:extLst>
              <a:ext uri="{FF2B5EF4-FFF2-40B4-BE49-F238E27FC236}">
                <a16:creationId xmlns:a16="http://schemas.microsoft.com/office/drawing/2014/main" id="{DACC43DE-21CA-5B46-1ECB-33D90954FBA7}"/>
              </a:ext>
            </a:extLst>
          </p:cNvPr>
          <p:cNvGrpSpPr/>
          <p:nvPr/>
        </p:nvGrpSpPr>
        <p:grpSpPr>
          <a:xfrm>
            <a:off x="480826" y="1548659"/>
            <a:ext cx="5532348" cy="4358783"/>
            <a:chOff x="3691731" y="1433512"/>
            <a:chExt cx="4799806" cy="3990975"/>
          </a:xfrm>
        </p:grpSpPr>
        <p:pic>
          <p:nvPicPr>
            <p:cNvPr id="28" name="Google Shape;1037;p60">
              <a:extLst>
                <a:ext uri="{FF2B5EF4-FFF2-40B4-BE49-F238E27FC236}">
                  <a16:creationId xmlns:a16="http://schemas.microsoft.com/office/drawing/2014/main" id="{6BC61998-8F89-5096-076C-AAB216396725}"/>
                </a:ext>
              </a:extLst>
            </p:cNvPr>
            <p:cNvPicPr preferRelativeResize="0"/>
            <p:nvPr/>
          </p:nvPicPr>
          <p:blipFill rotWithShape="1">
            <a:blip r:embed="rId2">
              <a:alphaModFix/>
            </a:blip>
            <a:srcRect/>
            <a:stretch/>
          </p:blipFill>
          <p:spPr>
            <a:xfrm>
              <a:off x="4868069" y="1499393"/>
              <a:ext cx="1190625" cy="1190625"/>
            </a:xfrm>
            <a:prstGeom prst="rect">
              <a:avLst/>
            </a:prstGeom>
            <a:noFill/>
            <a:ln>
              <a:noFill/>
            </a:ln>
          </p:spPr>
        </p:pic>
        <p:pic>
          <p:nvPicPr>
            <p:cNvPr id="29" name="Google Shape;1038;p60">
              <a:extLst>
                <a:ext uri="{FF2B5EF4-FFF2-40B4-BE49-F238E27FC236}">
                  <a16:creationId xmlns:a16="http://schemas.microsoft.com/office/drawing/2014/main" id="{3D279E36-0FAA-5906-3356-84BAFC6A0C96}"/>
                </a:ext>
              </a:extLst>
            </p:cNvPr>
            <p:cNvPicPr preferRelativeResize="0"/>
            <p:nvPr/>
          </p:nvPicPr>
          <p:blipFill rotWithShape="1">
            <a:blip r:embed="rId3">
              <a:alphaModFix/>
            </a:blip>
            <a:srcRect/>
            <a:stretch/>
          </p:blipFill>
          <p:spPr>
            <a:xfrm>
              <a:off x="4240212" y="2932112"/>
              <a:ext cx="866775" cy="866775"/>
            </a:xfrm>
            <a:prstGeom prst="rect">
              <a:avLst/>
            </a:prstGeom>
            <a:noFill/>
            <a:ln>
              <a:noFill/>
            </a:ln>
          </p:spPr>
        </p:pic>
        <p:pic>
          <p:nvPicPr>
            <p:cNvPr id="30" name="Google Shape;1039;p60">
              <a:extLst>
                <a:ext uri="{FF2B5EF4-FFF2-40B4-BE49-F238E27FC236}">
                  <a16:creationId xmlns:a16="http://schemas.microsoft.com/office/drawing/2014/main" id="{6C791072-3AAF-488A-D7F7-DA2F1E3C1C1E}"/>
                </a:ext>
              </a:extLst>
            </p:cNvPr>
            <p:cNvPicPr preferRelativeResize="0"/>
            <p:nvPr/>
          </p:nvPicPr>
          <p:blipFill rotWithShape="1">
            <a:blip r:embed="rId4">
              <a:alphaModFix/>
            </a:blip>
            <a:srcRect/>
            <a:stretch/>
          </p:blipFill>
          <p:spPr>
            <a:xfrm>
              <a:off x="4433093" y="2320924"/>
              <a:ext cx="3533775" cy="2828925"/>
            </a:xfrm>
            <a:prstGeom prst="rect">
              <a:avLst/>
            </a:prstGeom>
            <a:noFill/>
            <a:ln>
              <a:noFill/>
            </a:ln>
          </p:spPr>
        </p:pic>
        <p:pic>
          <p:nvPicPr>
            <p:cNvPr id="31" name="Google Shape;1040;p60">
              <a:extLst>
                <a:ext uri="{FF2B5EF4-FFF2-40B4-BE49-F238E27FC236}">
                  <a16:creationId xmlns:a16="http://schemas.microsoft.com/office/drawing/2014/main" id="{9FE97E6C-5C08-0EEE-860E-D31278A75D7B}"/>
                </a:ext>
              </a:extLst>
            </p:cNvPr>
            <p:cNvPicPr preferRelativeResize="0"/>
            <p:nvPr/>
          </p:nvPicPr>
          <p:blipFill rotWithShape="1">
            <a:blip r:embed="rId5">
              <a:alphaModFix/>
            </a:blip>
            <a:srcRect/>
            <a:stretch/>
          </p:blipFill>
          <p:spPr>
            <a:xfrm>
              <a:off x="3691731" y="4039393"/>
              <a:ext cx="1771650" cy="1247775"/>
            </a:xfrm>
            <a:prstGeom prst="rect">
              <a:avLst/>
            </a:prstGeom>
            <a:noFill/>
            <a:ln>
              <a:noFill/>
            </a:ln>
          </p:spPr>
        </p:pic>
        <p:pic>
          <p:nvPicPr>
            <p:cNvPr id="32" name="Google Shape;1041;p60">
              <a:extLst>
                <a:ext uri="{FF2B5EF4-FFF2-40B4-BE49-F238E27FC236}">
                  <a16:creationId xmlns:a16="http://schemas.microsoft.com/office/drawing/2014/main" id="{415F6396-E0FD-68F0-BC4F-6101D065BE03}"/>
                </a:ext>
              </a:extLst>
            </p:cNvPr>
            <p:cNvPicPr preferRelativeResize="0"/>
            <p:nvPr/>
          </p:nvPicPr>
          <p:blipFill rotWithShape="1">
            <a:blip r:embed="rId6">
              <a:alphaModFix/>
            </a:blip>
            <a:srcRect/>
            <a:stretch/>
          </p:blipFill>
          <p:spPr>
            <a:xfrm>
              <a:off x="3994150" y="1433512"/>
              <a:ext cx="1228725" cy="1428750"/>
            </a:xfrm>
            <a:prstGeom prst="rect">
              <a:avLst/>
            </a:prstGeom>
            <a:noFill/>
            <a:ln>
              <a:noFill/>
            </a:ln>
          </p:spPr>
        </p:pic>
        <p:pic>
          <p:nvPicPr>
            <p:cNvPr id="33" name="Google Shape;1042;p60">
              <a:extLst>
                <a:ext uri="{FF2B5EF4-FFF2-40B4-BE49-F238E27FC236}">
                  <a16:creationId xmlns:a16="http://schemas.microsoft.com/office/drawing/2014/main" id="{162E22C2-241C-7067-9FDF-1A36730BBDB6}"/>
                </a:ext>
              </a:extLst>
            </p:cNvPr>
            <p:cNvPicPr preferRelativeResize="0"/>
            <p:nvPr/>
          </p:nvPicPr>
          <p:blipFill rotWithShape="1">
            <a:blip r:embed="rId7">
              <a:alphaModFix/>
            </a:blip>
            <a:srcRect/>
            <a:stretch/>
          </p:blipFill>
          <p:spPr>
            <a:xfrm>
              <a:off x="6601222" y="3109912"/>
              <a:ext cx="876300" cy="2314575"/>
            </a:xfrm>
            <a:prstGeom prst="rect">
              <a:avLst/>
            </a:prstGeom>
            <a:noFill/>
            <a:ln>
              <a:noFill/>
            </a:ln>
          </p:spPr>
        </p:pic>
        <p:pic>
          <p:nvPicPr>
            <p:cNvPr id="34" name="Google Shape;1043;p60">
              <a:extLst>
                <a:ext uri="{FF2B5EF4-FFF2-40B4-BE49-F238E27FC236}">
                  <a16:creationId xmlns:a16="http://schemas.microsoft.com/office/drawing/2014/main" id="{81787243-9A23-D30C-D891-2F9DAACF7876}"/>
                </a:ext>
              </a:extLst>
            </p:cNvPr>
            <p:cNvPicPr preferRelativeResize="0"/>
            <p:nvPr/>
          </p:nvPicPr>
          <p:blipFill rotWithShape="1">
            <a:blip r:embed="rId8">
              <a:alphaModFix/>
            </a:blip>
            <a:srcRect/>
            <a:stretch/>
          </p:blipFill>
          <p:spPr>
            <a:xfrm>
              <a:off x="7272337" y="1654174"/>
              <a:ext cx="1219200" cy="1181100"/>
            </a:xfrm>
            <a:prstGeom prst="rect">
              <a:avLst/>
            </a:prstGeom>
            <a:noFill/>
            <a:ln>
              <a:noFill/>
            </a:ln>
          </p:spPr>
        </p:pic>
      </p:grpSp>
      <p:sp>
        <p:nvSpPr>
          <p:cNvPr id="3" name="Slide Number Placeholder 2">
            <a:extLst>
              <a:ext uri="{FF2B5EF4-FFF2-40B4-BE49-F238E27FC236}">
                <a16:creationId xmlns:a16="http://schemas.microsoft.com/office/drawing/2014/main" id="{8E9CD5FD-3353-6E7C-700E-21845F26C86C}"/>
              </a:ext>
            </a:extLst>
          </p:cNvPr>
          <p:cNvSpPr>
            <a:spLocks noGrp="1"/>
          </p:cNvSpPr>
          <p:nvPr>
            <p:ph type="sldNum" sz="quarter" idx="12"/>
          </p:nvPr>
        </p:nvSpPr>
        <p:spPr/>
        <p:txBody>
          <a:bodyPr/>
          <a:lstStyle/>
          <a:p>
            <a:fld id="{13977CFE-518C-4DE5-A6A8-72B8FCA09D3F}" type="slidenum">
              <a:rPr lang="en-US" smtClean="0"/>
              <a:t>6</a:t>
            </a:fld>
            <a:endParaRPr lang="en-US"/>
          </a:p>
        </p:txBody>
      </p:sp>
    </p:spTree>
    <p:extLst>
      <p:ext uri="{BB962C8B-B14F-4D97-AF65-F5344CB8AC3E}">
        <p14:creationId xmlns:p14="http://schemas.microsoft.com/office/powerpoint/2010/main" val="2355836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8A9A9D-2D27-40E3-8C47-DB899F80E9F7}"/>
              </a:ext>
            </a:extLst>
          </p:cNvPr>
          <p:cNvGrpSpPr/>
          <p:nvPr/>
        </p:nvGrpSpPr>
        <p:grpSpPr>
          <a:xfrm>
            <a:off x="1517476" y="203940"/>
            <a:ext cx="10463121" cy="830997"/>
            <a:chOff x="1529280" y="203941"/>
            <a:chExt cx="10463121" cy="830997"/>
          </a:xfrm>
        </p:grpSpPr>
        <p:sp>
          <p:nvSpPr>
            <p:cNvPr id="5" name="TextBox 4">
              <a:extLst>
                <a:ext uri="{FF2B5EF4-FFF2-40B4-BE49-F238E27FC236}">
                  <a16:creationId xmlns:a16="http://schemas.microsoft.com/office/drawing/2014/main" id="{0CFC0050-3075-4458-804D-3B71AE69114A}"/>
                </a:ext>
              </a:extLst>
            </p:cNvPr>
            <p:cNvSpPr txBox="1"/>
            <p:nvPr/>
          </p:nvSpPr>
          <p:spPr>
            <a:xfrm>
              <a:off x="1529280" y="203941"/>
              <a:ext cx="10463121" cy="830997"/>
            </a:xfrm>
            <a:prstGeom prst="rect">
              <a:avLst/>
            </a:prstGeom>
            <a:noFill/>
          </p:spPr>
          <p:txBody>
            <a:bodyPr wrap="none" rtlCol="0">
              <a:spAutoFit/>
            </a:bodyPr>
            <a:lstStyle>
              <a:defPPr>
                <a:defRPr lang="en-US"/>
              </a:defPPr>
              <a:lvl1pPr>
                <a:defRPr sz="4800" b="0" i="0">
                  <a:solidFill>
                    <a:schemeClr val="accent1"/>
                  </a:solidFill>
                  <a:effectLst/>
                  <a:latin typeface="Arial Black" panose="020B0A04020102020204" pitchFamily="34" charset="0"/>
                </a:defRPr>
              </a:lvl1pPr>
            </a:lstStyle>
            <a:p>
              <a:r>
                <a:rPr lang="en-US" dirty="0">
                  <a:solidFill>
                    <a:schemeClr val="accent2"/>
                  </a:solidFill>
                  <a:latin typeface="Red Hat Display" panose="02010503040201060303" pitchFamily="2" charset="77"/>
                </a:rPr>
                <a:t>Our Focus: Solve Business Challenges</a:t>
              </a:r>
            </a:p>
          </p:txBody>
        </p:sp>
        <p:cxnSp>
          <p:nvCxnSpPr>
            <p:cNvPr id="4" name="Straight Connector 3">
              <a:extLst>
                <a:ext uri="{FF2B5EF4-FFF2-40B4-BE49-F238E27FC236}">
                  <a16:creationId xmlns:a16="http://schemas.microsoft.com/office/drawing/2014/main" id="{C56D7C7E-972A-4546-9022-F5E423CE9425}"/>
                </a:ext>
              </a:extLst>
            </p:cNvPr>
            <p:cNvCxnSpPr>
              <a:cxnSpLocks/>
            </p:cNvCxnSpPr>
            <p:nvPr/>
          </p:nvCxnSpPr>
          <p:spPr>
            <a:xfrm>
              <a:off x="1737493" y="1022188"/>
              <a:ext cx="1181100" cy="0"/>
            </a:xfrm>
            <a:prstGeom prst="line">
              <a:avLst/>
            </a:prstGeom>
            <a:noFill/>
            <a:ln w="381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 name="Freeform 16">
            <a:extLst>
              <a:ext uri="{FF2B5EF4-FFF2-40B4-BE49-F238E27FC236}">
                <a16:creationId xmlns:a16="http://schemas.microsoft.com/office/drawing/2014/main" id="{62DED30A-2E56-414D-A579-07C98A7CF695}"/>
              </a:ext>
            </a:extLst>
          </p:cNvPr>
          <p:cNvSpPr/>
          <p:nvPr/>
        </p:nvSpPr>
        <p:spPr>
          <a:xfrm flipH="1">
            <a:off x="241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0">
            <a:extLst>
              <a:ext uri="{FF2B5EF4-FFF2-40B4-BE49-F238E27FC236}">
                <a16:creationId xmlns:a16="http://schemas.microsoft.com/office/drawing/2014/main" id="{C7181490-B0F0-406D-B545-A1E6B393856C}"/>
              </a:ext>
            </a:extLst>
          </p:cNvPr>
          <p:cNvGrpSpPr/>
          <p:nvPr/>
        </p:nvGrpSpPr>
        <p:grpSpPr>
          <a:xfrm>
            <a:off x="-386710" y="-373095"/>
            <a:ext cx="1829836" cy="1775895"/>
            <a:chOff x="-386710" y="-373095"/>
            <a:chExt cx="1829836" cy="1775895"/>
          </a:xfrm>
        </p:grpSpPr>
        <p:sp>
          <p:nvSpPr>
            <p:cNvPr id="12" name="Freeform: Shape 11">
              <a:extLst>
                <a:ext uri="{FF2B5EF4-FFF2-40B4-BE49-F238E27FC236}">
                  <a16:creationId xmlns:a16="http://schemas.microsoft.com/office/drawing/2014/main" id="{20CA6048-F66A-4294-82EE-9CB232A24D5D}"/>
                </a:ext>
              </a:extLst>
            </p:cNvPr>
            <p:cNvSpPr/>
            <p:nvPr/>
          </p:nvSpPr>
          <p:spPr>
            <a:xfrm flipH="1">
              <a:off x="92381"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3A19095F-997E-4357-80A5-EA0C58C7DE27}"/>
                </a:ext>
              </a:extLst>
            </p:cNvPr>
            <p:cNvSpPr/>
            <p:nvPr/>
          </p:nvSpPr>
          <p:spPr>
            <a:xfrm flipH="1">
              <a:off x="331740"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06E45BD6-DE6C-4A54-AF5D-1FD96A10F644}"/>
                </a:ext>
              </a:extLst>
            </p:cNvPr>
            <p:cNvSpPr/>
            <p:nvPr/>
          </p:nvSpPr>
          <p:spPr>
            <a:xfrm flipH="1">
              <a:off x="-386710"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3" name="Google Shape;850;p58">
            <a:extLst>
              <a:ext uri="{FF2B5EF4-FFF2-40B4-BE49-F238E27FC236}">
                <a16:creationId xmlns:a16="http://schemas.microsoft.com/office/drawing/2014/main" id="{3936BC98-2515-4C2A-6E71-3BC84ACBB381}"/>
              </a:ext>
            </a:extLst>
          </p:cNvPr>
          <p:cNvSpPr/>
          <p:nvPr/>
        </p:nvSpPr>
        <p:spPr>
          <a:xfrm>
            <a:off x="9084497" y="3856004"/>
            <a:ext cx="1124700" cy="1021200"/>
          </a:xfrm>
          <a:prstGeom prst="arc">
            <a:avLst>
              <a:gd name="adj1" fmla="val 79549"/>
              <a:gd name="adj2" fmla="val 21289152"/>
            </a:avLst>
          </a:prstGeom>
          <a:noFill/>
          <a:ln w="28575" cap="rnd" cmpd="sng">
            <a:solidFill>
              <a:srgbClr val="EE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E0000"/>
              </a:solidFill>
            </a:endParaRPr>
          </a:p>
        </p:txBody>
      </p:sp>
      <p:sp>
        <p:nvSpPr>
          <p:cNvPr id="6" name="Google Shape;852;p58">
            <a:extLst>
              <a:ext uri="{FF2B5EF4-FFF2-40B4-BE49-F238E27FC236}">
                <a16:creationId xmlns:a16="http://schemas.microsoft.com/office/drawing/2014/main" id="{45E955B2-2CF2-4E39-9B2F-7987083608E4}"/>
              </a:ext>
            </a:extLst>
          </p:cNvPr>
          <p:cNvSpPr txBox="1"/>
          <p:nvPr/>
        </p:nvSpPr>
        <p:spPr>
          <a:xfrm>
            <a:off x="8510213" y="5025343"/>
            <a:ext cx="2074500" cy="6978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None/>
            </a:pPr>
            <a:r>
              <a:rPr lang="en-US" sz="1400" dirty="0">
                <a:latin typeface="Red Hat Text"/>
                <a:ea typeface="Red Hat Text"/>
                <a:cs typeface="Red Hat Text"/>
                <a:sym typeface="Red Hat Text"/>
              </a:rPr>
              <a:t>Deliver data seamlessly and consistently with insight</a:t>
            </a:r>
            <a:endParaRPr sz="1400" dirty="0">
              <a:latin typeface="Red Hat Text"/>
              <a:ea typeface="Red Hat Text"/>
              <a:cs typeface="Red Hat Text"/>
              <a:sym typeface="Red Hat Text"/>
            </a:endParaRPr>
          </a:p>
        </p:txBody>
      </p:sp>
      <p:sp>
        <p:nvSpPr>
          <p:cNvPr id="8" name="Google Shape;854;p58">
            <a:extLst>
              <a:ext uri="{FF2B5EF4-FFF2-40B4-BE49-F238E27FC236}">
                <a16:creationId xmlns:a16="http://schemas.microsoft.com/office/drawing/2014/main" id="{744FB9CF-FB81-DF96-4A7E-03AD84F330D7}"/>
              </a:ext>
            </a:extLst>
          </p:cNvPr>
          <p:cNvSpPr/>
          <p:nvPr/>
        </p:nvSpPr>
        <p:spPr>
          <a:xfrm>
            <a:off x="1879078" y="3856004"/>
            <a:ext cx="1124700" cy="1021200"/>
          </a:xfrm>
          <a:prstGeom prst="arc">
            <a:avLst>
              <a:gd name="adj1" fmla="val 79549"/>
              <a:gd name="adj2" fmla="val 21289152"/>
            </a:avLst>
          </a:prstGeom>
          <a:noFill/>
          <a:ln w="28575" cap="rnd" cmpd="sng">
            <a:solidFill>
              <a:srgbClr val="EE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E0000"/>
              </a:solidFill>
            </a:endParaRPr>
          </a:p>
        </p:txBody>
      </p:sp>
      <p:sp>
        <p:nvSpPr>
          <p:cNvPr id="9" name="Google Shape;855;p58">
            <a:extLst>
              <a:ext uri="{FF2B5EF4-FFF2-40B4-BE49-F238E27FC236}">
                <a16:creationId xmlns:a16="http://schemas.microsoft.com/office/drawing/2014/main" id="{485F7D64-BAE6-63C8-AB91-0545792DF35E}"/>
              </a:ext>
            </a:extLst>
          </p:cNvPr>
          <p:cNvSpPr txBox="1"/>
          <p:nvPr/>
        </p:nvSpPr>
        <p:spPr>
          <a:xfrm>
            <a:off x="1050189" y="3061470"/>
            <a:ext cx="2846605" cy="292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2000" dirty="0">
                <a:solidFill>
                  <a:srgbClr val="EE0000"/>
                </a:solidFill>
                <a:latin typeface="Red Hat Text"/>
                <a:ea typeface="Red Hat Text"/>
                <a:cs typeface="Red Hat Text"/>
                <a:sym typeface="Red Hat Text"/>
              </a:rPr>
              <a:t>Deliver customer centric value</a:t>
            </a:r>
            <a:endParaRPr sz="2000" dirty="0">
              <a:solidFill>
                <a:srgbClr val="EE0000"/>
              </a:solidFill>
              <a:latin typeface="Red Hat Text"/>
              <a:ea typeface="Red Hat Text"/>
              <a:cs typeface="Red Hat Text"/>
              <a:sym typeface="Red Hat Text"/>
            </a:endParaRPr>
          </a:p>
        </p:txBody>
      </p:sp>
      <p:sp>
        <p:nvSpPr>
          <p:cNvPr id="16" name="Google Shape;856;p58">
            <a:extLst>
              <a:ext uri="{FF2B5EF4-FFF2-40B4-BE49-F238E27FC236}">
                <a16:creationId xmlns:a16="http://schemas.microsoft.com/office/drawing/2014/main" id="{68AE197E-6AFF-0316-4BEC-15D0D07E5F91}"/>
              </a:ext>
            </a:extLst>
          </p:cNvPr>
          <p:cNvSpPr txBox="1"/>
          <p:nvPr/>
        </p:nvSpPr>
        <p:spPr>
          <a:xfrm>
            <a:off x="1203768" y="5025343"/>
            <a:ext cx="2475300" cy="965700"/>
          </a:xfrm>
          <a:prstGeom prst="rect">
            <a:avLst/>
          </a:prstGeom>
          <a:noFill/>
          <a:ln>
            <a:noFill/>
          </a:ln>
        </p:spPr>
        <p:txBody>
          <a:bodyPr spcFirstLastPara="1" wrap="square" lIns="182875" tIns="0" rIns="182875" bIns="0" anchor="t" anchorCtr="0">
            <a:noAutofit/>
          </a:bodyPr>
          <a:lstStyle/>
          <a:p>
            <a:pPr marL="0" lvl="0" indent="0" algn="ctr" rtl="0">
              <a:lnSpc>
                <a:spcPct val="115000"/>
              </a:lnSpc>
              <a:spcBef>
                <a:spcPts val="0"/>
              </a:spcBef>
              <a:spcAft>
                <a:spcPts val="0"/>
              </a:spcAft>
              <a:buNone/>
            </a:pPr>
            <a:r>
              <a:rPr lang="en-US" sz="1400" dirty="0">
                <a:latin typeface="Red Hat Text"/>
                <a:ea typeface="Red Hat Text"/>
                <a:cs typeface="Red Hat Text"/>
                <a:sym typeface="Red Hat Text"/>
              </a:rPr>
              <a:t>Enable innovation, increase productivity, and offer better data-driven products and services</a:t>
            </a:r>
            <a:endParaRPr sz="1400" dirty="0">
              <a:latin typeface="Red Hat Text"/>
              <a:ea typeface="Red Hat Text"/>
              <a:cs typeface="Red Hat Text"/>
              <a:sym typeface="Red Hat Text"/>
            </a:endParaRPr>
          </a:p>
        </p:txBody>
      </p:sp>
      <p:pic>
        <p:nvPicPr>
          <p:cNvPr id="17" name="Google Shape;857;p58">
            <a:extLst>
              <a:ext uri="{FF2B5EF4-FFF2-40B4-BE49-F238E27FC236}">
                <a16:creationId xmlns:a16="http://schemas.microsoft.com/office/drawing/2014/main" id="{4A984242-749D-2B98-2DA6-8860C1A29C33}"/>
              </a:ext>
            </a:extLst>
          </p:cNvPr>
          <p:cNvPicPr preferRelativeResize="0"/>
          <p:nvPr/>
        </p:nvPicPr>
        <p:blipFill rotWithShape="1">
          <a:blip r:embed="rId2">
            <a:alphaModFix/>
          </a:blip>
          <a:srcRect/>
          <a:stretch/>
        </p:blipFill>
        <p:spPr>
          <a:xfrm>
            <a:off x="2057095" y="4017590"/>
            <a:ext cx="768659" cy="697747"/>
          </a:xfrm>
          <a:prstGeom prst="rect">
            <a:avLst/>
          </a:prstGeom>
          <a:noFill/>
          <a:ln>
            <a:noFill/>
          </a:ln>
        </p:spPr>
      </p:pic>
      <p:sp>
        <p:nvSpPr>
          <p:cNvPr id="18" name="Google Shape;858;p58">
            <a:extLst>
              <a:ext uri="{FF2B5EF4-FFF2-40B4-BE49-F238E27FC236}">
                <a16:creationId xmlns:a16="http://schemas.microsoft.com/office/drawing/2014/main" id="{214ED7D6-A7B8-6AD5-5FC4-003691D5E4F3}"/>
              </a:ext>
            </a:extLst>
          </p:cNvPr>
          <p:cNvSpPr/>
          <p:nvPr/>
        </p:nvSpPr>
        <p:spPr>
          <a:xfrm>
            <a:off x="5489281" y="3848155"/>
            <a:ext cx="1124700" cy="1021200"/>
          </a:xfrm>
          <a:prstGeom prst="arc">
            <a:avLst>
              <a:gd name="adj1" fmla="val 79549"/>
              <a:gd name="adj2" fmla="val 21289152"/>
            </a:avLst>
          </a:prstGeom>
          <a:noFill/>
          <a:ln w="28575" cap="rnd" cmpd="sng">
            <a:solidFill>
              <a:srgbClr val="EE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E0000"/>
              </a:solidFill>
            </a:endParaRPr>
          </a:p>
        </p:txBody>
      </p:sp>
      <p:sp>
        <p:nvSpPr>
          <p:cNvPr id="19" name="Google Shape;859;p58">
            <a:extLst>
              <a:ext uri="{FF2B5EF4-FFF2-40B4-BE49-F238E27FC236}">
                <a16:creationId xmlns:a16="http://schemas.microsoft.com/office/drawing/2014/main" id="{5749B138-DE72-FC1F-D979-A395CBC66EFD}"/>
              </a:ext>
            </a:extLst>
          </p:cNvPr>
          <p:cNvSpPr txBox="1"/>
          <p:nvPr/>
        </p:nvSpPr>
        <p:spPr>
          <a:xfrm>
            <a:off x="4914996" y="3074186"/>
            <a:ext cx="2475300" cy="292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2000" dirty="0">
                <a:solidFill>
                  <a:srgbClr val="EE0000"/>
                </a:solidFill>
                <a:latin typeface="Red Hat Text"/>
                <a:ea typeface="Red Hat Text"/>
                <a:cs typeface="Red Hat Text"/>
                <a:sym typeface="Red Hat Text"/>
              </a:rPr>
              <a:t>Show data-driven capabilities</a:t>
            </a:r>
          </a:p>
        </p:txBody>
      </p:sp>
      <p:sp>
        <p:nvSpPr>
          <p:cNvPr id="20" name="Google Shape;860;p58">
            <a:extLst>
              <a:ext uri="{FF2B5EF4-FFF2-40B4-BE49-F238E27FC236}">
                <a16:creationId xmlns:a16="http://schemas.microsoft.com/office/drawing/2014/main" id="{CC9BD7DD-B324-7CA7-CDCC-330E077D21DA}"/>
              </a:ext>
            </a:extLst>
          </p:cNvPr>
          <p:cNvSpPr txBox="1"/>
          <p:nvPr/>
        </p:nvSpPr>
        <p:spPr>
          <a:xfrm>
            <a:off x="4914996" y="5025343"/>
            <a:ext cx="2301209" cy="6978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None/>
            </a:pPr>
            <a:r>
              <a:rPr lang="en-US" sz="1400" dirty="0">
                <a:latin typeface="Red Hat Text"/>
                <a:ea typeface="Red Hat Text"/>
                <a:cs typeface="Red Hat Text"/>
                <a:sym typeface="Red Hat Text"/>
              </a:rPr>
              <a:t>Provide data with development, including PaaS and SaaS services</a:t>
            </a:r>
            <a:endParaRPr sz="1400" dirty="0">
              <a:latin typeface="Red Hat Text"/>
              <a:ea typeface="Red Hat Text"/>
              <a:cs typeface="Red Hat Text"/>
              <a:sym typeface="Red Hat Text"/>
            </a:endParaRPr>
          </a:p>
        </p:txBody>
      </p:sp>
      <p:sp>
        <p:nvSpPr>
          <p:cNvPr id="22" name="Google Shape;862;p58">
            <a:extLst>
              <a:ext uri="{FF2B5EF4-FFF2-40B4-BE49-F238E27FC236}">
                <a16:creationId xmlns:a16="http://schemas.microsoft.com/office/drawing/2014/main" id="{42B859DE-2EC4-4250-DF93-045BB5711884}"/>
              </a:ext>
            </a:extLst>
          </p:cNvPr>
          <p:cNvSpPr txBox="1"/>
          <p:nvPr/>
        </p:nvSpPr>
        <p:spPr>
          <a:xfrm>
            <a:off x="8191473" y="1795582"/>
            <a:ext cx="3067804" cy="324263"/>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2600" dirty="0">
                <a:solidFill>
                  <a:srgbClr val="1E22AA"/>
                </a:solidFill>
                <a:latin typeface="Red Hat Display"/>
                <a:ea typeface="Red Hat Display"/>
                <a:cs typeface="Red Hat Display"/>
                <a:sym typeface="Red Hat Display"/>
              </a:rPr>
              <a:t>Operational Simplification</a:t>
            </a:r>
            <a:endParaRPr sz="2600" dirty="0">
              <a:solidFill>
                <a:srgbClr val="1E22AA"/>
              </a:solidFill>
              <a:latin typeface="Red Hat Display"/>
              <a:ea typeface="Red Hat Display"/>
              <a:cs typeface="Red Hat Display"/>
              <a:sym typeface="Red Hat Display"/>
            </a:endParaRPr>
          </a:p>
          <a:p>
            <a:pPr marL="0" lvl="0" indent="0" algn="ctr" rtl="0">
              <a:spcBef>
                <a:spcPts val="500"/>
              </a:spcBef>
              <a:spcAft>
                <a:spcPts val="500"/>
              </a:spcAft>
              <a:buNone/>
            </a:pPr>
            <a:endParaRPr sz="2600" dirty="0">
              <a:solidFill>
                <a:srgbClr val="1E22AA"/>
              </a:solidFill>
              <a:latin typeface="Red Hat Display"/>
              <a:ea typeface="Red Hat Display"/>
              <a:cs typeface="Red Hat Display"/>
              <a:sym typeface="Red Hat Display"/>
            </a:endParaRPr>
          </a:p>
        </p:txBody>
      </p:sp>
      <p:sp>
        <p:nvSpPr>
          <p:cNvPr id="23" name="Google Shape;863;p58">
            <a:extLst>
              <a:ext uri="{FF2B5EF4-FFF2-40B4-BE49-F238E27FC236}">
                <a16:creationId xmlns:a16="http://schemas.microsoft.com/office/drawing/2014/main" id="{2202D5B0-5ED0-786E-DE98-05D363F1A563}"/>
              </a:ext>
            </a:extLst>
          </p:cNvPr>
          <p:cNvSpPr txBox="1"/>
          <p:nvPr/>
        </p:nvSpPr>
        <p:spPr>
          <a:xfrm>
            <a:off x="1003014" y="1795582"/>
            <a:ext cx="2717555" cy="324263"/>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2600" dirty="0">
                <a:solidFill>
                  <a:srgbClr val="1E22AA"/>
                </a:solidFill>
                <a:latin typeface="Red Hat Display"/>
                <a:ea typeface="Red Hat Display"/>
                <a:cs typeface="Red Hat Display"/>
                <a:sym typeface="Red Hat Display"/>
              </a:rPr>
              <a:t>Business innovation</a:t>
            </a:r>
            <a:endParaRPr sz="2600" dirty="0">
              <a:solidFill>
                <a:srgbClr val="1E22AA"/>
              </a:solidFill>
              <a:latin typeface="Red Hat Display"/>
              <a:ea typeface="Red Hat Display"/>
              <a:cs typeface="Red Hat Display"/>
              <a:sym typeface="Red Hat Display"/>
            </a:endParaRPr>
          </a:p>
          <a:p>
            <a:pPr marL="0" lvl="0" indent="0" algn="ctr" rtl="0">
              <a:spcBef>
                <a:spcPts val="500"/>
              </a:spcBef>
              <a:spcAft>
                <a:spcPts val="500"/>
              </a:spcAft>
              <a:buNone/>
            </a:pPr>
            <a:endParaRPr sz="2600" dirty="0">
              <a:solidFill>
                <a:srgbClr val="1E22AA"/>
              </a:solidFill>
              <a:latin typeface="Red Hat Display"/>
              <a:ea typeface="Red Hat Display"/>
              <a:cs typeface="Red Hat Display"/>
              <a:sym typeface="Red Hat Display"/>
            </a:endParaRPr>
          </a:p>
        </p:txBody>
      </p:sp>
      <p:sp>
        <p:nvSpPr>
          <p:cNvPr id="24" name="Google Shape;864;p58">
            <a:extLst>
              <a:ext uri="{FF2B5EF4-FFF2-40B4-BE49-F238E27FC236}">
                <a16:creationId xmlns:a16="http://schemas.microsoft.com/office/drawing/2014/main" id="{9D595842-1E3C-17EF-3C2B-B3DAD7F7F50D}"/>
              </a:ext>
            </a:extLst>
          </p:cNvPr>
          <p:cNvSpPr txBox="1"/>
          <p:nvPr/>
        </p:nvSpPr>
        <p:spPr>
          <a:xfrm>
            <a:off x="4211472" y="1795582"/>
            <a:ext cx="3680315" cy="324263"/>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2600" dirty="0">
                <a:solidFill>
                  <a:srgbClr val="1E22AA"/>
                </a:solidFill>
                <a:latin typeface="Red Hat Display"/>
                <a:ea typeface="Red Hat Display"/>
                <a:cs typeface="Red Hat Display"/>
                <a:sym typeface="Red Hat Display"/>
              </a:rPr>
              <a:t>Technical  Enablement and Agility</a:t>
            </a:r>
            <a:endParaRPr sz="2600" dirty="0">
              <a:solidFill>
                <a:srgbClr val="1E22AA"/>
              </a:solidFill>
              <a:latin typeface="Red Hat Display"/>
              <a:ea typeface="Red Hat Display"/>
              <a:cs typeface="Red Hat Display"/>
              <a:sym typeface="Red Hat Display"/>
            </a:endParaRPr>
          </a:p>
          <a:p>
            <a:pPr marL="0" lvl="0" indent="0" algn="ctr" rtl="0">
              <a:spcBef>
                <a:spcPts val="500"/>
              </a:spcBef>
              <a:spcAft>
                <a:spcPts val="500"/>
              </a:spcAft>
              <a:buNone/>
            </a:pPr>
            <a:endParaRPr sz="2600" dirty="0">
              <a:solidFill>
                <a:srgbClr val="1E22AA"/>
              </a:solidFill>
              <a:latin typeface="Red Hat Display"/>
              <a:ea typeface="Red Hat Display"/>
              <a:cs typeface="Red Hat Display"/>
              <a:sym typeface="Red Hat Display"/>
            </a:endParaRPr>
          </a:p>
        </p:txBody>
      </p:sp>
      <p:pic>
        <p:nvPicPr>
          <p:cNvPr id="25" name="Google Shape;865;p58">
            <a:extLst>
              <a:ext uri="{FF2B5EF4-FFF2-40B4-BE49-F238E27FC236}">
                <a16:creationId xmlns:a16="http://schemas.microsoft.com/office/drawing/2014/main" id="{E681C730-C9F1-D425-C59D-F67C9C08F734}"/>
              </a:ext>
            </a:extLst>
          </p:cNvPr>
          <p:cNvPicPr preferRelativeResize="0"/>
          <p:nvPr/>
        </p:nvPicPr>
        <p:blipFill rotWithShape="1">
          <a:blip r:embed="rId3">
            <a:alphaModFix/>
          </a:blip>
          <a:srcRect/>
          <a:stretch/>
        </p:blipFill>
        <p:spPr>
          <a:xfrm>
            <a:off x="5619636" y="3926764"/>
            <a:ext cx="863988" cy="863986"/>
          </a:xfrm>
          <a:prstGeom prst="rect">
            <a:avLst/>
          </a:prstGeom>
          <a:noFill/>
          <a:ln>
            <a:noFill/>
          </a:ln>
        </p:spPr>
      </p:pic>
      <p:pic>
        <p:nvPicPr>
          <p:cNvPr id="26" name="Google Shape;866;p58">
            <a:extLst>
              <a:ext uri="{FF2B5EF4-FFF2-40B4-BE49-F238E27FC236}">
                <a16:creationId xmlns:a16="http://schemas.microsoft.com/office/drawing/2014/main" id="{9EC73B20-37A4-45A6-038C-FB8318F0817E}"/>
              </a:ext>
            </a:extLst>
          </p:cNvPr>
          <p:cNvPicPr preferRelativeResize="0"/>
          <p:nvPr/>
        </p:nvPicPr>
        <p:blipFill rotWithShape="1">
          <a:blip r:embed="rId4">
            <a:alphaModFix/>
          </a:blip>
          <a:srcRect/>
          <a:stretch/>
        </p:blipFill>
        <p:spPr>
          <a:xfrm>
            <a:off x="9258515" y="3934613"/>
            <a:ext cx="863988" cy="863986"/>
          </a:xfrm>
          <a:prstGeom prst="rect">
            <a:avLst/>
          </a:prstGeom>
          <a:noFill/>
          <a:ln>
            <a:noFill/>
          </a:ln>
        </p:spPr>
      </p:pic>
      <p:sp>
        <p:nvSpPr>
          <p:cNvPr id="27" name="Google Shape;851;p58">
            <a:extLst>
              <a:ext uri="{FF2B5EF4-FFF2-40B4-BE49-F238E27FC236}">
                <a16:creationId xmlns:a16="http://schemas.microsoft.com/office/drawing/2014/main" id="{33C02C54-5260-78A2-FA09-EE77AA67A964}"/>
              </a:ext>
            </a:extLst>
          </p:cNvPr>
          <p:cNvSpPr txBox="1"/>
          <p:nvPr/>
        </p:nvSpPr>
        <p:spPr>
          <a:xfrm>
            <a:off x="8372351" y="3074186"/>
            <a:ext cx="2559900" cy="292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2000" dirty="0">
                <a:solidFill>
                  <a:srgbClr val="EE0000"/>
                </a:solidFill>
                <a:latin typeface="Red Hat Text"/>
                <a:ea typeface="Red Hat Text"/>
                <a:cs typeface="Red Hat Text"/>
                <a:sym typeface="Red Hat Text"/>
              </a:rPr>
              <a:t>Minimize operational challenges</a:t>
            </a:r>
            <a:endParaRPr sz="2000" dirty="0">
              <a:solidFill>
                <a:srgbClr val="EE0000"/>
              </a:solidFill>
              <a:latin typeface="Red Hat Text"/>
              <a:ea typeface="Red Hat Text"/>
              <a:cs typeface="Red Hat Text"/>
              <a:sym typeface="Red Hat Text"/>
            </a:endParaRPr>
          </a:p>
        </p:txBody>
      </p:sp>
      <p:sp>
        <p:nvSpPr>
          <p:cNvPr id="15" name="Slide Number Placeholder 14">
            <a:extLst>
              <a:ext uri="{FF2B5EF4-FFF2-40B4-BE49-F238E27FC236}">
                <a16:creationId xmlns:a16="http://schemas.microsoft.com/office/drawing/2014/main" id="{F2BF6522-C22A-FA41-AEF6-BF65E7DCB394}"/>
              </a:ext>
            </a:extLst>
          </p:cNvPr>
          <p:cNvSpPr>
            <a:spLocks noGrp="1"/>
          </p:cNvSpPr>
          <p:nvPr>
            <p:ph type="sldNum" sz="quarter" idx="12"/>
          </p:nvPr>
        </p:nvSpPr>
        <p:spPr/>
        <p:txBody>
          <a:bodyPr/>
          <a:lstStyle/>
          <a:p>
            <a:fld id="{13977CFE-518C-4DE5-A6A8-72B8FCA09D3F}" type="slidenum">
              <a:rPr lang="en-US" smtClean="0"/>
              <a:t>7</a:t>
            </a:fld>
            <a:endParaRPr lang="en-US"/>
          </a:p>
        </p:txBody>
      </p:sp>
      <p:pic>
        <p:nvPicPr>
          <p:cNvPr id="1026" name="Picture 2">
            <a:extLst>
              <a:ext uri="{FF2B5EF4-FFF2-40B4-BE49-F238E27FC236}">
                <a16:creationId xmlns:a16="http://schemas.microsoft.com/office/drawing/2014/main" id="{CFB76956-BF66-E217-9AC0-EF07DC14B9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28054" y="6146800"/>
            <a:ext cx="1222712" cy="61135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6A1746E9-71ED-E50D-7AE6-D4506849B2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0269" y="6093484"/>
            <a:ext cx="708456" cy="7179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4A88005-1A1B-B8C0-368D-18432F1209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68275" y="6252132"/>
            <a:ext cx="708456" cy="426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287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8A9A9D-2D27-40E3-8C47-DB899F80E9F7}"/>
              </a:ext>
            </a:extLst>
          </p:cNvPr>
          <p:cNvGrpSpPr/>
          <p:nvPr/>
        </p:nvGrpSpPr>
        <p:grpSpPr>
          <a:xfrm>
            <a:off x="1517476" y="203940"/>
            <a:ext cx="6176691" cy="830997"/>
            <a:chOff x="1529280" y="203941"/>
            <a:chExt cx="6176691" cy="830997"/>
          </a:xfrm>
        </p:grpSpPr>
        <p:sp>
          <p:nvSpPr>
            <p:cNvPr id="5" name="TextBox 4">
              <a:extLst>
                <a:ext uri="{FF2B5EF4-FFF2-40B4-BE49-F238E27FC236}">
                  <a16:creationId xmlns:a16="http://schemas.microsoft.com/office/drawing/2014/main" id="{0CFC0050-3075-4458-804D-3B71AE69114A}"/>
                </a:ext>
              </a:extLst>
            </p:cNvPr>
            <p:cNvSpPr txBox="1"/>
            <p:nvPr/>
          </p:nvSpPr>
          <p:spPr>
            <a:xfrm>
              <a:off x="1529280" y="203941"/>
              <a:ext cx="6176691" cy="830997"/>
            </a:xfrm>
            <a:prstGeom prst="rect">
              <a:avLst/>
            </a:prstGeom>
            <a:noFill/>
          </p:spPr>
          <p:txBody>
            <a:bodyPr wrap="none" rtlCol="0">
              <a:spAutoFit/>
            </a:bodyPr>
            <a:lstStyle>
              <a:defPPr>
                <a:defRPr lang="en-US"/>
              </a:defPPr>
              <a:lvl1pPr>
                <a:defRPr sz="4800" b="0" i="0">
                  <a:solidFill>
                    <a:schemeClr val="accent1"/>
                  </a:solidFill>
                  <a:effectLst/>
                  <a:latin typeface="Arial Black" panose="020B0A04020102020204" pitchFamily="34" charset="0"/>
                </a:defRPr>
              </a:lvl1pPr>
            </a:lstStyle>
            <a:p>
              <a:r>
                <a:rPr lang="en-US" dirty="0">
                  <a:solidFill>
                    <a:schemeClr val="accent2"/>
                  </a:solidFill>
                  <a:latin typeface="Red Hat Display" panose="02010503040201060303" pitchFamily="2" charset="77"/>
                </a:rPr>
                <a:t>DataSynthesis History</a:t>
              </a:r>
            </a:p>
          </p:txBody>
        </p:sp>
        <p:cxnSp>
          <p:nvCxnSpPr>
            <p:cNvPr id="4" name="Straight Connector 3">
              <a:extLst>
                <a:ext uri="{FF2B5EF4-FFF2-40B4-BE49-F238E27FC236}">
                  <a16:creationId xmlns:a16="http://schemas.microsoft.com/office/drawing/2014/main" id="{C56D7C7E-972A-4546-9022-F5E423CE9425}"/>
                </a:ext>
              </a:extLst>
            </p:cNvPr>
            <p:cNvCxnSpPr>
              <a:cxnSpLocks/>
            </p:cNvCxnSpPr>
            <p:nvPr/>
          </p:nvCxnSpPr>
          <p:spPr>
            <a:xfrm>
              <a:off x="1737493" y="1022188"/>
              <a:ext cx="1181100" cy="0"/>
            </a:xfrm>
            <a:prstGeom prst="line">
              <a:avLst/>
            </a:prstGeom>
            <a:noFill/>
            <a:ln w="381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 name="Freeform 16">
            <a:extLst>
              <a:ext uri="{FF2B5EF4-FFF2-40B4-BE49-F238E27FC236}">
                <a16:creationId xmlns:a16="http://schemas.microsoft.com/office/drawing/2014/main" id="{62DED30A-2E56-414D-A579-07C98A7CF695}"/>
              </a:ext>
            </a:extLst>
          </p:cNvPr>
          <p:cNvSpPr/>
          <p:nvPr/>
        </p:nvSpPr>
        <p:spPr>
          <a:xfrm flipH="1">
            <a:off x="241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0">
            <a:extLst>
              <a:ext uri="{FF2B5EF4-FFF2-40B4-BE49-F238E27FC236}">
                <a16:creationId xmlns:a16="http://schemas.microsoft.com/office/drawing/2014/main" id="{C7181490-B0F0-406D-B545-A1E6B393856C}"/>
              </a:ext>
            </a:extLst>
          </p:cNvPr>
          <p:cNvGrpSpPr/>
          <p:nvPr/>
        </p:nvGrpSpPr>
        <p:grpSpPr>
          <a:xfrm>
            <a:off x="-386710" y="-373095"/>
            <a:ext cx="1829836" cy="1775895"/>
            <a:chOff x="-386710" y="-373095"/>
            <a:chExt cx="1829836" cy="1775895"/>
          </a:xfrm>
        </p:grpSpPr>
        <p:sp>
          <p:nvSpPr>
            <p:cNvPr id="12" name="Freeform: Shape 11">
              <a:extLst>
                <a:ext uri="{FF2B5EF4-FFF2-40B4-BE49-F238E27FC236}">
                  <a16:creationId xmlns:a16="http://schemas.microsoft.com/office/drawing/2014/main" id="{20CA6048-F66A-4294-82EE-9CB232A24D5D}"/>
                </a:ext>
              </a:extLst>
            </p:cNvPr>
            <p:cNvSpPr/>
            <p:nvPr/>
          </p:nvSpPr>
          <p:spPr>
            <a:xfrm flipH="1">
              <a:off x="92381"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3A19095F-997E-4357-80A5-EA0C58C7DE27}"/>
                </a:ext>
              </a:extLst>
            </p:cNvPr>
            <p:cNvSpPr/>
            <p:nvPr/>
          </p:nvSpPr>
          <p:spPr>
            <a:xfrm flipH="1">
              <a:off x="331740"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06E45BD6-DE6C-4A54-AF5D-1FD96A10F644}"/>
                </a:ext>
              </a:extLst>
            </p:cNvPr>
            <p:cNvSpPr/>
            <p:nvPr/>
          </p:nvSpPr>
          <p:spPr>
            <a:xfrm flipH="1">
              <a:off x="-386710"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15" name="Slide Number Placeholder 14">
            <a:extLst>
              <a:ext uri="{FF2B5EF4-FFF2-40B4-BE49-F238E27FC236}">
                <a16:creationId xmlns:a16="http://schemas.microsoft.com/office/drawing/2014/main" id="{BD990FB3-23D9-F633-E150-28FC7C460442}"/>
              </a:ext>
            </a:extLst>
          </p:cNvPr>
          <p:cNvSpPr>
            <a:spLocks noGrp="1"/>
          </p:cNvSpPr>
          <p:nvPr>
            <p:ph type="sldNum" sz="quarter" idx="12"/>
          </p:nvPr>
        </p:nvSpPr>
        <p:spPr/>
        <p:txBody>
          <a:bodyPr/>
          <a:lstStyle/>
          <a:p>
            <a:fld id="{13977CFE-518C-4DE5-A6A8-72B8FCA09D3F}" type="slidenum">
              <a:rPr lang="en-US" smtClean="0"/>
              <a:t>8</a:t>
            </a:fld>
            <a:endParaRPr lang="en-US"/>
          </a:p>
        </p:txBody>
      </p:sp>
      <p:sp>
        <p:nvSpPr>
          <p:cNvPr id="21" name="Google Shape;750;p49">
            <a:extLst>
              <a:ext uri="{FF2B5EF4-FFF2-40B4-BE49-F238E27FC236}">
                <a16:creationId xmlns:a16="http://schemas.microsoft.com/office/drawing/2014/main" id="{3D79C047-FBC8-C97D-E306-ED5C19B66650}"/>
              </a:ext>
            </a:extLst>
          </p:cNvPr>
          <p:cNvSpPr txBox="1"/>
          <p:nvPr/>
        </p:nvSpPr>
        <p:spPr>
          <a:xfrm>
            <a:off x="1283143" y="1419238"/>
            <a:ext cx="2076588" cy="4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rgbClr val="0000FF"/>
                </a:solidFill>
                <a:latin typeface="Red Hat Text"/>
                <a:ea typeface="Red Hat Text"/>
                <a:cs typeface="Red Hat Text"/>
                <a:sym typeface="Red Hat Text"/>
              </a:rPr>
              <a:t>2020 (Started in August 2020)</a:t>
            </a:r>
            <a:endParaRPr b="1" dirty="0">
              <a:solidFill>
                <a:srgbClr val="0000FF"/>
              </a:solidFill>
              <a:latin typeface="Red Hat Text"/>
              <a:ea typeface="Red Hat Text"/>
              <a:cs typeface="Red Hat Text"/>
              <a:sym typeface="Red Hat Text"/>
            </a:endParaRPr>
          </a:p>
        </p:txBody>
      </p:sp>
      <p:sp>
        <p:nvSpPr>
          <p:cNvPr id="28" name="Google Shape;752;p49">
            <a:extLst>
              <a:ext uri="{FF2B5EF4-FFF2-40B4-BE49-F238E27FC236}">
                <a16:creationId xmlns:a16="http://schemas.microsoft.com/office/drawing/2014/main" id="{E328576F-8718-BE05-9B9B-783E2AD5752A}"/>
              </a:ext>
            </a:extLst>
          </p:cNvPr>
          <p:cNvSpPr txBox="1"/>
          <p:nvPr/>
        </p:nvSpPr>
        <p:spPr>
          <a:xfrm>
            <a:off x="5113271" y="1419238"/>
            <a:ext cx="1275900" cy="4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rgbClr val="0000FF"/>
                </a:solidFill>
                <a:latin typeface="Red Hat Text"/>
                <a:ea typeface="Red Hat Text"/>
                <a:cs typeface="Red Hat Text"/>
                <a:sym typeface="Red Hat Text"/>
              </a:rPr>
              <a:t>2021</a:t>
            </a:r>
            <a:endParaRPr b="1" dirty="0">
              <a:solidFill>
                <a:srgbClr val="0000FF"/>
              </a:solidFill>
              <a:latin typeface="Red Hat Text"/>
              <a:ea typeface="Red Hat Text"/>
              <a:cs typeface="Red Hat Text"/>
              <a:sym typeface="Red Hat Text"/>
            </a:endParaRPr>
          </a:p>
        </p:txBody>
      </p:sp>
      <p:sp>
        <p:nvSpPr>
          <p:cNvPr id="29" name="Google Shape;755;p49">
            <a:extLst>
              <a:ext uri="{FF2B5EF4-FFF2-40B4-BE49-F238E27FC236}">
                <a16:creationId xmlns:a16="http://schemas.microsoft.com/office/drawing/2014/main" id="{7A1EF7A0-A0A8-5DBB-E6A6-CBA82F2B88D6}"/>
              </a:ext>
            </a:extLst>
          </p:cNvPr>
          <p:cNvSpPr txBox="1"/>
          <p:nvPr/>
        </p:nvSpPr>
        <p:spPr>
          <a:xfrm>
            <a:off x="9093859" y="1419238"/>
            <a:ext cx="1275900" cy="4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rgbClr val="0000FF"/>
                </a:solidFill>
                <a:latin typeface="Red Hat Text"/>
                <a:ea typeface="Red Hat Text"/>
                <a:cs typeface="Red Hat Text"/>
                <a:sym typeface="Red Hat Text"/>
              </a:rPr>
              <a:t>2022</a:t>
            </a:r>
            <a:endParaRPr b="1" dirty="0">
              <a:solidFill>
                <a:srgbClr val="0000FF"/>
              </a:solidFill>
              <a:latin typeface="Red Hat Text"/>
              <a:ea typeface="Red Hat Text"/>
              <a:cs typeface="Red Hat Text"/>
              <a:sym typeface="Red Hat Text"/>
            </a:endParaRPr>
          </a:p>
        </p:txBody>
      </p:sp>
      <p:sp>
        <p:nvSpPr>
          <p:cNvPr id="33" name="Google Shape;1035;p60">
            <a:extLst>
              <a:ext uri="{FF2B5EF4-FFF2-40B4-BE49-F238E27FC236}">
                <a16:creationId xmlns:a16="http://schemas.microsoft.com/office/drawing/2014/main" id="{19D1C0E3-630B-17EE-6A2C-B8A74A833EAA}"/>
              </a:ext>
            </a:extLst>
          </p:cNvPr>
          <p:cNvSpPr txBox="1"/>
          <p:nvPr/>
        </p:nvSpPr>
        <p:spPr>
          <a:xfrm>
            <a:off x="920347" y="1792813"/>
            <a:ext cx="2661053" cy="3242396"/>
          </a:xfrm>
          <a:prstGeom prst="rect">
            <a:avLst/>
          </a:prstGeom>
          <a:noFill/>
          <a:ln>
            <a:noFill/>
          </a:ln>
        </p:spPr>
        <p:txBody>
          <a:bodyPr spcFirstLastPara="1" wrap="square" lIns="91425" tIns="91425" rIns="91425" bIns="91425" anchor="t" anchorCtr="0">
            <a:spAutoFit/>
          </a:bodyPr>
          <a:lstStyle/>
          <a:p>
            <a:pPr marL="457200" lvl="0" indent="0" algn="l" rtl="0">
              <a:lnSpc>
                <a:spcPct val="92000"/>
              </a:lnSpc>
              <a:spcBef>
                <a:spcPts val="0"/>
              </a:spcBef>
              <a:spcAft>
                <a:spcPts val="0"/>
              </a:spcAft>
              <a:buNone/>
            </a:pPr>
            <a:endParaRPr dirty="0">
              <a:latin typeface="Red Hat Display"/>
              <a:ea typeface="Red Hat Display"/>
              <a:cs typeface="Red Hat Display"/>
              <a:sym typeface="Red Hat Display"/>
            </a:endParaRPr>
          </a:p>
          <a:p>
            <a:pPr marL="457200" lvl="0" indent="-317500" algn="l" rtl="0">
              <a:lnSpc>
                <a:spcPct val="92000"/>
              </a:lnSpc>
              <a:spcBef>
                <a:spcPts val="0"/>
              </a:spcBef>
              <a:spcAft>
                <a:spcPts val="0"/>
              </a:spcAft>
              <a:buClr>
                <a:schemeClr val="accent1"/>
              </a:buClr>
              <a:buSzPts val="1400"/>
              <a:buFont typeface="Red Hat Display"/>
              <a:buChar char="-"/>
            </a:pPr>
            <a:r>
              <a:rPr lang="en-US" dirty="0">
                <a:latin typeface="Red Hat Display"/>
                <a:ea typeface="Red Hat Display"/>
                <a:cs typeface="Red Hat Display"/>
                <a:sym typeface="Red Hat Display"/>
              </a:rPr>
              <a:t>Brought concept to the open-source community</a:t>
            </a:r>
          </a:p>
          <a:p>
            <a:pPr marL="457200" lvl="0" indent="-317500" algn="l" rtl="0">
              <a:lnSpc>
                <a:spcPct val="92000"/>
              </a:lnSpc>
              <a:spcBef>
                <a:spcPts val="0"/>
              </a:spcBef>
              <a:spcAft>
                <a:spcPts val="0"/>
              </a:spcAft>
              <a:buClr>
                <a:schemeClr val="accent1"/>
              </a:buClr>
              <a:buSzPts val="1400"/>
              <a:buFont typeface="Red Hat Display"/>
              <a:buChar char="-"/>
            </a:pPr>
            <a:r>
              <a:rPr lang="en-US" dirty="0">
                <a:latin typeface="Red Hat Display"/>
                <a:ea typeface="Red Hat Display"/>
                <a:cs typeface="Red Hat Display"/>
                <a:sym typeface="Red Hat Display"/>
              </a:rPr>
              <a:t>Focused on initial needs and building a data model to accommodate it</a:t>
            </a:r>
          </a:p>
          <a:p>
            <a:pPr marL="457200" lvl="0" indent="-317500" algn="l" rtl="0">
              <a:lnSpc>
                <a:spcPct val="92000"/>
              </a:lnSpc>
              <a:spcBef>
                <a:spcPts val="0"/>
              </a:spcBef>
              <a:spcAft>
                <a:spcPts val="0"/>
              </a:spcAft>
              <a:buClr>
                <a:schemeClr val="accent1"/>
              </a:buClr>
              <a:buSzPts val="1400"/>
              <a:buFont typeface="Red Hat Display"/>
              <a:buChar char="-"/>
            </a:pPr>
            <a:r>
              <a:rPr lang="en-US" dirty="0">
                <a:latin typeface="Red Hat Display"/>
                <a:ea typeface="Red Hat Display"/>
                <a:cs typeface="Red Hat Display"/>
                <a:sym typeface="Red Hat Display"/>
              </a:rPr>
              <a:t>Moved from prototypes of data and code into a more formal effort</a:t>
            </a:r>
            <a:endParaRPr dirty="0">
              <a:latin typeface="Red Hat Display"/>
              <a:ea typeface="Red Hat Display"/>
              <a:cs typeface="Red Hat Display"/>
              <a:sym typeface="Red Hat Display"/>
            </a:endParaRPr>
          </a:p>
        </p:txBody>
      </p:sp>
      <p:sp>
        <p:nvSpPr>
          <p:cNvPr id="34" name="Google Shape;1035;p60">
            <a:extLst>
              <a:ext uri="{FF2B5EF4-FFF2-40B4-BE49-F238E27FC236}">
                <a16:creationId xmlns:a16="http://schemas.microsoft.com/office/drawing/2014/main" id="{3E34EBB5-7810-5B01-DB51-7A61F7741310}"/>
              </a:ext>
            </a:extLst>
          </p:cNvPr>
          <p:cNvSpPr txBox="1"/>
          <p:nvPr/>
        </p:nvSpPr>
        <p:spPr>
          <a:xfrm>
            <a:off x="4261980" y="1791251"/>
            <a:ext cx="3128942" cy="4261649"/>
          </a:xfrm>
          <a:prstGeom prst="rect">
            <a:avLst/>
          </a:prstGeom>
          <a:noFill/>
          <a:ln>
            <a:noFill/>
          </a:ln>
        </p:spPr>
        <p:txBody>
          <a:bodyPr spcFirstLastPara="1" wrap="square" lIns="91425" tIns="91425" rIns="91425" bIns="91425" anchor="t" anchorCtr="0">
            <a:spAutoFit/>
          </a:bodyPr>
          <a:lstStyle/>
          <a:p>
            <a:pPr marL="457200" lvl="0" indent="0" algn="l" rtl="0">
              <a:lnSpc>
                <a:spcPct val="92000"/>
              </a:lnSpc>
              <a:spcBef>
                <a:spcPts val="0"/>
              </a:spcBef>
              <a:spcAft>
                <a:spcPts val="0"/>
              </a:spcAft>
              <a:buNone/>
            </a:pPr>
            <a:endParaRPr dirty="0">
              <a:latin typeface="Red Hat Display"/>
              <a:ea typeface="Red Hat Display"/>
              <a:cs typeface="Red Hat Display"/>
              <a:sym typeface="Red Hat Display"/>
            </a:endParaRPr>
          </a:p>
          <a:p>
            <a:pPr marL="457200" lvl="0" indent="-317500" algn="l" rtl="0">
              <a:lnSpc>
                <a:spcPct val="92000"/>
              </a:lnSpc>
              <a:spcBef>
                <a:spcPts val="0"/>
              </a:spcBef>
              <a:spcAft>
                <a:spcPts val="0"/>
              </a:spcAft>
              <a:buClr>
                <a:schemeClr val="accent1"/>
              </a:buClr>
              <a:buSzPts val="1400"/>
              <a:buFont typeface="Red Hat Display"/>
              <a:buChar char="-"/>
            </a:pPr>
            <a:r>
              <a:rPr lang="en-US" dirty="0">
                <a:latin typeface="Red Hat Display"/>
                <a:ea typeface="Red Hat Display"/>
                <a:cs typeface="Red Hat Display"/>
                <a:sym typeface="Red Hat Display"/>
              </a:rPr>
              <a:t>Moved from a database-only capability to a platform</a:t>
            </a:r>
          </a:p>
          <a:p>
            <a:pPr marL="457200" lvl="0" indent="-317500" algn="l" rtl="0">
              <a:lnSpc>
                <a:spcPct val="92000"/>
              </a:lnSpc>
              <a:spcBef>
                <a:spcPts val="0"/>
              </a:spcBef>
              <a:spcAft>
                <a:spcPts val="0"/>
              </a:spcAft>
              <a:buClr>
                <a:schemeClr val="accent1"/>
              </a:buClr>
              <a:buSzPts val="1400"/>
              <a:buFont typeface="Red Hat Display"/>
              <a:buChar char="-"/>
            </a:pPr>
            <a:r>
              <a:rPr lang="en-US" dirty="0">
                <a:latin typeface="Red Hat Display"/>
                <a:ea typeface="Red Hat Display"/>
                <a:cs typeface="Red Hat Display"/>
                <a:sym typeface="Red Hat Display"/>
              </a:rPr>
              <a:t>Enhanced data model based on early adopters' feedback</a:t>
            </a:r>
          </a:p>
          <a:p>
            <a:pPr marL="457200" lvl="0" indent="-317500" algn="l" rtl="0">
              <a:lnSpc>
                <a:spcPct val="92000"/>
              </a:lnSpc>
              <a:spcBef>
                <a:spcPts val="0"/>
              </a:spcBef>
              <a:spcAft>
                <a:spcPts val="0"/>
              </a:spcAft>
              <a:buClr>
                <a:schemeClr val="accent1"/>
              </a:buClr>
              <a:buSzPts val="1400"/>
              <a:buFont typeface="Red Hat Display"/>
              <a:buChar char="-"/>
            </a:pPr>
            <a:r>
              <a:rPr lang="en-US" dirty="0">
                <a:latin typeface="Red Hat Display"/>
                <a:ea typeface="Red Hat Display"/>
                <a:cs typeface="Red Hat Display"/>
                <a:sym typeface="Red Hat Display"/>
              </a:rPr>
              <a:t>Built out initial APIs (Quarkus and Node) to support the initial platform</a:t>
            </a:r>
          </a:p>
          <a:p>
            <a:pPr marL="457200" lvl="0" indent="-317500" algn="l" rtl="0">
              <a:lnSpc>
                <a:spcPct val="92000"/>
              </a:lnSpc>
              <a:spcBef>
                <a:spcPts val="0"/>
              </a:spcBef>
              <a:spcAft>
                <a:spcPts val="0"/>
              </a:spcAft>
              <a:buClr>
                <a:schemeClr val="accent1"/>
              </a:buClr>
              <a:buSzPts val="1400"/>
              <a:buFont typeface="Red Hat Display"/>
              <a:buChar char="-"/>
            </a:pPr>
            <a:r>
              <a:rPr lang="en-US" dirty="0">
                <a:latin typeface="Red Hat Display"/>
                <a:ea typeface="Red Hat Display"/>
                <a:cs typeface="Red Hat Display"/>
                <a:sym typeface="Red Hat Display"/>
              </a:rPr>
              <a:t>Initial implementations were implemented in IBM cloud and AWS</a:t>
            </a:r>
          </a:p>
          <a:p>
            <a:pPr marL="457200" lvl="0" indent="-317500" algn="l" rtl="0">
              <a:lnSpc>
                <a:spcPct val="92000"/>
              </a:lnSpc>
              <a:spcBef>
                <a:spcPts val="0"/>
              </a:spcBef>
              <a:spcAft>
                <a:spcPts val="0"/>
              </a:spcAft>
              <a:buClr>
                <a:schemeClr val="accent1"/>
              </a:buClr>
              <a:buSzPts val="1400"/>
              <a:buFont typeface="Red Hat Display"/>
              <a:buChar char="-"/>
            </a:pPr>
            <a:r>
              <a:rPr lang="en-US" dirty="0">
                <a:latin typeface="Red Hat Display"/>
                <a:ea typeface="Red Hat Display"/>
                <a:cs typeface="Red Hat Display"/>
                <a:sym typeface="Red Hat Display"/>
              </a:rPr>
              <a:t>Grew data tier to support </a:t>
            </a:r>
            <a:r>
              <a:rPr lang="en-US" dirty="0" err="1">
                <a:latin typeface="Red Hat Display"/>
                <a:ea typeface="Red Hat Display"/>
                <a:cs typeface="Red Hat Display"/>
                <a:sym typeface="Red Hat Display"/>
              </a:rPr>
              <a:t>SnowFlake</a:t>
            </a:r>
            <a:endParaRPr lang="en-US" dirty="0">
              <a:latin typeface="Red Hat Display"/>
              <a:ea typeface="Red Hat Display"/>
              <a:cs typeface="Red Hat Display"/>
              <a:sym typeface="Red Hat Display"/>
            </a:endParaRPr>
          </a:p>
        </p:txBody>
      </p:sp>
      <p:sp>
        <p:nvSpPr>
          <p:cNvPr id="44" name="Google Shape;1035;p60">
            <a:extLst>
              <a:ext uri="{FF2B5EF4-FFF2-40B4-BE49-F238E27FC236}">
                <a16:creationId xmlns:a16="http://schemas.microsoft.com/office/drawing/2014/main" id="{D63642C3-25FF-F604-F919-064DB9942C31}"/>
              </a:ext>
            </a:extLst>
          </p:cNvPr>
          <p:cNvSpPr txBox="1"/>
          <p:nvPr/>
        </p:nvSpPr>
        <p:spPr>
          <a:xfrm>
            <a:off x="8142711" y="1791250"/>
            <a:ext cx="3128942" cy="3497209"/>
          </a:xfrm>
          <a:prstGeom prst="rect">
            <a:avLst/>
          </a:prstGeom>
          <a:noFill/>
          <a:ln>
            <a:noFill/>
          </a:ln>
        </p:spPr>
        <p:txBody>
          <a:bodyPr spcFirstLastPara="1" wrap="square" lIns="91425" tIns="91425" rIns="91425" bIns="91425" anchor="t" anchorCtr="0">
            <a:spAutoFit/>
          </a:bodyPr>
          <a:lstStyle/>
          <a:p>
            <a:pPr marL="457200" lvl="0" indent="0" algn="l" rtl="0">
              <a:lnSpc>
                <a:spcPct val="92000"/>
              </a:lnSpc>
              <a:spcBef>
                <a:spcPts val="0"/>
              </a:spcBef>
              <a:spcAft>
                <a:spcPts val="0"/>
              </a:spcAft>
              <a:buNone/>
            </a:pPr>
            <a:endParaRPr dirty="0">
              <a:latin typeface="Red Hat Display"/>
              <a:ea typeface="Red Hat Display"/>
              <a:cs typeface="Red Hat Display"/>
              <a:sym typeface="Red Hat Display"/>
            </a:endParaRPr>
          </a:p>
          <a:p>
            <a:pPr marL="457200" lvl="0" indent="-317500" algn="l" rtl="0">
              <a:lnSpc>
                <a:spcPct val="92000"/>
              </a:lnSpc>
              <a:spcBef>
                <a:spcPts val="0"/>
              </a:spcBef>
              <a:spcAft>
                <a:spcPts val="0"/>
              </a:spcAft>
              <a:buClr>
                <a:schemeClr val="accent1"/>
              </a:buClr>
              <a:buSzPts val="1400"/>
              <a:buFont typeface="Red Hat Display"/>
              <a:buChar char="-"/>
            </a:pPr>
            <a:r>
              <a:rPr lang="en-US" dirty="0" err="1">
                <a:latin typeface="Red Hat Display"/>
                <a:ea typeface="Red Hat Display"/>
                <a:cs typeface="Red Hat Display"/>
                <a:sym typeface="Red Hat Display"/>
              </a:rPr>
              <a:t>PostgresQL</a:t>
            </a:r>
            <a:r>
              <a:rPr lang="en-US" dirty="0">
                <a:latin typeface="Red Hat Display"/>
                <a:ea typeface="Red Hat Display"/>
                <a:cs typeface="Red Hat Display"/>
                <a:sym typeface="Red Hat Display"/>
              </a:rPr>
              <a:t> became the core RDBMS we used</a:t>
            </a:r>
          </a:p>
          <a:p>
            <a:pPr marL="457200" lvl="0" indent="-317500" algn="l" rtl="0">
              <a:lnSpc>
                <a:spcPct val="92000"/>
              </a:lnSpc>
              <a:spcBef>
                <a:spcPts val="0"/>
              </a:spcBef>
              <a:spcAft>
                <a:spcPts val="0"/>
              </a:spcAft>
              <a:buClr>
                <a:schemeClr val="accent1"/>
              </a:buClr>
              <a:buSzPts val="1400"/>
              <a:buFont typeface="Red Hat Display"/>
              <a:buChar char="-"/>
            </a:pPr>
            <a:r>
              <a:rPr lang="en-US" dirty="0">
                <a:latin typeface="Red Hat Display"/>
                <a:ea typeface="Red Hat Display"/>
                <a:cs typeface="Red Hat Display"/>
                <a:sym typeface="Red Hat Display"/>
              </a:rPr>
              <a:t>Focused on container deployment, leveraged OpenShift</a:t>
            </a:r>
          </a:p>
          <a:p>
            <a:pPr marL="457200" lvl="0" indent="-317500" algn="l" rtl="0">
              <a:lnSpc>
                <a:spcPct val="92000"/>
              </a:lnSpc>
              <a:spcBef>
                <a:spcPts val="0"/>
              </a:spcBef>
              <a:spcAft>
                <a:spcPts val="0"/>
              </a:spcAft>
              <a:buClr>
                <a:schemeClr val="accent1"/>
              </a:buClr>
              <a:buSzPts val="1400"/>
              <a:buFont typeface="Red Hat Display"/>
              <a:buChar char="-"/>
            </a:pPr>
            <a:r>
              <a:rPr lang="en-US" dirty="0">
                <a:latin typeface="Red Hat Display"/>
                <a:ea typeface="Red Hat Display"/>
                <a:cs typeface="Red Hat Display"/>
                <a:sym typeface="Red Hat Display"/>
              </a:rPr>
              <a:t>Added support for complex data structures </a:t>
            </a:r>
          </a:p>
          <a:p>
            <a:pPr marL="457200" lvl="0" indent="-317500" algn="l" rtl="0">
              <a:lnSpc>
                <a:spcPct val="92000"/>
              </a:lnSpc>
              <a:spcBef>
                <a:spcPts val="0"/>
              </a:spcBef>
              <a:spcAft>
                <a:spcPts val="0"/>
              </a:spcAft>
              <a:buClr>
                <a:schemeClr val="accent1"/>
              </a:buClr>
              <a:buSzPts val="1400"/>
              <a:buFont typeface="Red Hat Display"/>
              <a:buChar char="-"/>
            </a:pPr>
            <a:r>
              <a:rPr lang="en-US" dirty="0">
                <a:latin typeface="Red Hat Display"/>
                <a:ea typeface="Red Hat Display"/>
                <a:cs typeface="Red Hat Display"/>
                <a:sym typeface="Red Hat Display"/>
              </a:rPr>
              <a:t>Generate data for healthcare industry standards: HL7 and FHIR</a:t>
            </a:r>
          </a:p>
        </p:txBody>
      </p:sp>
    </p:spTree>
    <p:extLst>
      <p:ext uri="{BB962C8B-B14F-4D97-AF65-F5344CB8AC3E}">
        <p14:creationId xmlns:p14="http://schemas.microsoft.com/office/powerpoint/2010/main" val="2085991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A3FADAE-3697-43C2-8D80-170540671E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13119" y="1389185"/>
            <a:ext cx="6683788" cy="4739054"/>
          </a:xfrm>
          <a:prstGeom prst="rect">
            <a:avLst/>
          </a:prstGeom>
        </p:spPr>
      </p:pic>
      <p:grpSp>
        <p:nvGrpSpPr>
          <p:cNvPr id="4" name="Group 3">
            <a:extLst>
              <a:ext uri="{FF2B5EF4-FFF2-40B4-BE49-F238E27FC236}">
                <a16:creationId xmlns:a16="http://schemas.microsoft.com/office/drawing/2014/main" id="{11748FE4-C465-487B-831C-25C6762854D6}"/>
              </a:ext>
            </a:extLst>
          </p:cNvPr>
          <p:cNvGrpSpPr/>
          <p:nvPr/>
        </p:nvGrpSpPr>
        <p:grpSpPr>
          <a:xfrm>
            <a:off x="767753" y="1489329"/>
            <a:ext cx="6134100" cy="2932381"/>
            <a:chOff x="779557" y="1177980"/>
            <a:chExt cx="6134100" cy="2932381"/>
          </a:xfrm>
        </p:grpSpPr>
        <p:grpSp>
          <p:nvGrpSpPr>
            <p:cNvPr id="5" name="Group 4">
              <a:extLst>
                <a:ext uri="{FF2B5EF4-FFF2-40B4-BE49-F238E27FC236}">
                  <a16:creationId xmlns:a16="http://schemas.microsoft.com/office/drawing/2014/main" id="{F6F1EB4E-0F3E-4B95-918C-D12E83FF9EF2}"/>
                </a:ext>
              </a:extLst>
            </p:cNvPr>
            <p:cNvGrpSpPr/>
            <p:nvPr/>
          </p:nvGrpSpPr>
          <p:grpSpPr>
            <a:xfrm>
              <a:off x="779557" y="1177980"/>
              <a:ext cx="6134100" cy="2932381"/>
              <a:chOff x="875733" y="146932"/>
              <a:chExt cx="6134100" cy="2932381"/>
            </a:xfrm>
          </p:grpSpPr>
          <p:sp>
            <p:nvSpPr>
              <p:cNvPr id="7" name="TextBox 6">
                <a:extLst>
                  <a:ext uri="{FF2B5EF4-FFF2-40B4-BE49-F238E27FC236}">
                    <a16:creationId xmlns:a16="http://schemas.microsoft.com/office/drawing/2014/main" id="{DB1E8967-09CA-48D6-BA6F-6F1EF9136F01}"/>
                  </a:ext>
                </a:extLst>
              </p:cNvPr>
              <p:cNvSpPr txBox="1"/>
              <p:nvPr/>
            </p:nvSpPr>
            <p:spPr>
              <a:xfrm>
                <a:off x="875733" y="146932"/>
                <a:ext cx="4222631" cy="1569660"/>
              </a:xfrm>
              <a:prstGeom prst="rect">
                <a:avLst/>
              </a:prstGeom>
              <a:noFill/>
            </p:spPr>
            <p:txBody>
              <a:bodyPr wrap="none" rtlCol="0" anchor="b">
                <a:spAutoFit/>
              </a:bodyPr>
              <a:lstStyle>
                <a:defPPr>
                  <a:defRPr lang="en-US"/>
                </a:defPPr>
                <a:lvl1pPr>
                  <a:defRPr sz="4800" b="0" i="0">
                    <a:solidFill>
                      <a:schemeClr val="accent1"/>
                    </a:solidFill>
                    <a:effectLst/>
                    <a:latin typeface="Arial Black" panose="020B0A04020102020204" pitchFamily="34" charset="0"/>
                  </a:defRPr>
                </a:lvl1pPr>
              </a:lstStyle>
              <a:p>
                <a:r>
                  <a:rPr lang="en-US" dirty="0">
                    <a:latin typeface="Red Hat Display" panose="02010503040201060303" pitchFamily="2" charset="77"/>
                  </a:rPr>
                  <a:t>DataSynthesis </a:t>
                </a:r>
              </a:p>
              <a:p>
                <a:r>
                  <a:rPr lang="en-US" dirty="0">
                    <a:latin typeface="Red Hat Display" panose="02010503040201060303" pitchFamily="2" charset="77"/>
                  </a:rPr>
                  <a:t>Platform</a:t>
                </a:r>
              </a:p>
            </p:txBody>
          </p:sp>
          <p:sp>
            <p:nvSpPr>
              <p:cNvPr id="8" name="TextBox 7">
                <a:extLst>
                  <a:ext uri="{FF2B5EF4-FFF2-40B4-BE49-F238E27FC236}">
                    <a16:creationId xmlns:a16="http://schemas.microsoft.com/office/drawing/2014/main" id="{89627639-69DB-4632-A1C5-BE66C9C4B231}"/>
                  </a:ext>
                </a:extLst>
              </p:cNvPr>
              <p:cNvSpPr txBox="1"/>
              <p:nvPr/>
            </p:nvSpPr>
            <p:spPr>
              <a:xfrm>
                <a:off x="875733" y="1977325"/>
                <a:ext cx="6134100" cy="461665"/>
              </a:xfrm>
              <a:prstGeom prst="rect">
                <a:avLst/>
              </a:prstGeom>
              <a:noFill/>
            </p:spPr>
            <p:txBody>
              <a:bodyPr wrap="square">
                <a:spAutoFit/>
              </a:bodyPr>
              <a:lstStyle/>
              <a:p>
                <a:r>
                  <a:rPr lang="en-US" sz="2400" b="1" dirty="0">
                    <a:solidFill>
                      <a:schemeClr val="tx1">
                        <a:lumMod val="95000"/>
                        <a:lumOff val="5000"/>
                      </a:schemeClr>
                    </a:solidFill>
                    <a:latin typeface="Red Hat Display" panose="02010503040201060303" pitchFamily="2" charset="77"/>
                    <a:ea typeface="Open Sans" panose="020B0606030504020204" pitchFamily="34" charset="0"/>
                    <a:cs typeface="Open Sans" panose="020B0606030504020204" pitchFamily="34" charset="0"/>
                  </a:rPr>
                  <a:t>The Synthetic Data Platform</a:t>
                </a:r>
              </a:p>
            </p:txBody>
          </p:sp>
          <p:sp>
            <p:nvSpPr>
              <p:cNvPr id="9" name="Subtitle demo text">
                <a:extLst>
                  <a:ext uri="{FF2B5EF4-FFF2-40B4-BE49-F238E27FC236}">
                    <a16:creationId xmlns:a16="http://schemas.microsoft.com/office/drawing/2014/main" id="{3101E6E1-CCC0-41D9-BEB1-276880C3DB24}"/>
                  </a:ext>
                </a:extLst>
              </p:cNvPr>
              <p:cNvSpPr/>
              <p:nvPr/>
            </p:nvSpPr>
            <p:spPr>
              <a:xfrm>
                <a:off x="875733" y="2699722"/>
                <a:ext cx="3904521" cy="37959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1pPr>
                <a:lvl2pPr marL="0" marR="0" indent="2286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2pPr>
                <a:lvl3pPr marL="0" marR="0" indent="4572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3pPr>
                <a:lvl4pPr marL="0" marR="0" indent="6858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4pPr>
                <a:lvl5pPr marL="0" marR="0" indent="9144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5pPr>
                <a:lvl6pPr marL="0" marR="0" indent="11430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6pPr>
                <a:lvl7pPr marL="0" marR="0" indent="13716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7pPr>
                <a:lvl8pPr marL="0" marR="0" indent="16002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8pPr>
                <a:lvl9pPr marL="0" marR="0" indent="18288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9pPr>
              </a:lstStyle>
              <a:p>
                <a:r>
                  <a:rPr lang="en-US" sz="1800" b="0" dirty="0">
                    <a:solidFill>
                      <a:schemeClr val="tx1">
                        <a:lumMod val="85000"/>
                        <a:lumOff val="15000"/>
                      </a:schemeClr>
                    </a:solidFill>
                    <a:latin typeface="Red Hat Display" panose="02010503040201060303" pitchFamily="2" charset="77"/>
                    <a:cs typeface="Segoe UI" panose="020B0502040204020203" pitchFamily="34" charset="0"/>
                  </a:rPr>
                  <a:t>Implementation Types and Data Tier</a:t>
                </a:r>
                <a:endParaRPr lang="en-US" sz="1800" dirty="0">
                  <a:solidFill>
                    <a:schemeClr val="tx1">
                      <a:lumMod val="85000"/>
                      <a:lumOff val="15000"/>
                    </a:schemeClr>
                  </a:solidFill>
                  <a:latin typeface="Red Hat Display" panose="02010503040201060303" pitchFamily="2" charset="77"/>
                  <a:cs typeface="Segoe UI" panose="020B0502040204020203" pitchFamily="34" charset="0"/>
                </a:endParaRPr>
              </a:p>
            </p:txBody>
          </p:sp>
        </p:grpSp>
        <p:cxnSp>
          <p:nvCxnSpPr>
            <p:cNvPr id="6" name="Straight Connector 5">
              <a:extLst>
                <a:ext uri="{FF2B5EF4-FFF2-40B4-BE49-F238E27FC236}">
                  <a16:creationId xmlns:a16="http://schemas.microsoft.com/office/drawing/2014/main" id="{BC4072F0-F7BF-4867-B35D-2006F0EA2824}"/>
                </a:ext>
              </a:extLst>
            </p:cNvPr>
            <p:cNvCxnSpPr>
              <a:cxnSpLocks/>
            </p:cNvCxnSpPr>
            <p:nvPr/>
          </p:nvCxnSpPr>
          <p:spPr>
            <a:xfrm>
              <a:off x="910641" y="2788817"/>
              <a:ext cx="1181100" cy="0"/>
            </a:xfrm>
            <a:prstGeom prst="line">
              <a:avLst/>
            </a:prstGeom>
            <a:noFill/>
            <a:ln w="38100"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 name="Freeform 16">
            <a:extLst>
              <a:ext uri="{FF2B5EF4-FFF2-40B4-BE49-F238E27FC236}">
                <a16:creationId xmlns:a16="http://schemas.microsoft.com/office/drawing/2014/main" id="{E8C8EC55-8767-489E-9221-754A4054DD58}"/>
              </a:ext>
            </a:extLst>
          </p:cNvPr>
          <p:cNvSpPr/>
          <p:nvPr/>
        </p:nvSpPr>
        <p:spPr>
          <a:xfrm flipH="1">
            <a:off x="241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0">
            <a:extLst>
              <a:ext uri="{FF2B5EF4-FFF2-40B4-BE49-F238E27FC236}">
                <a16:creationId xmlns:a16="http://schemas.microsoft.com/office/drawing/2014/main" id="{4C639495-CC01-493B-B208-D9CD6A494ADA}"/>
              </a:ext>
            </a:extLst>
          </p:cNvPr>
          <p:cNvGrpSpPr/>
          <p:nvPr/>
        </p:nvGrpSpPr>
        <p:grpSpPr>
          <a:xfrm>
            <a:off x="-386710" y="-373095"/>
            <a:ext cx="1829836" cy="1775895"/>
            <a:chOff x="-386710" y="-373095"/>
            <a:chExt cx="1829836" cy="1775895"/>
          </a:xfrm>
        </p:grpSpPr>
        <p:sp>
          <p:nvSpPr>
            <p:cNvPr id="12" name="Freeform: Shape 11">
              <a:extLst>
                <a:ext uri="{FF2B5EF4-FFF2-40B4-BE49-F238E27FC236}">
                  <a16:creationId xmlns:a16="http://schemas.microsoft.com/office/drawing/2014/main" id="{0D1397A5-DAD3-405F-A228-55ED16B2FAD0}"/>
                </a:ext>
              </a:extLst>
            </p:cNvPr>
            <p:cNvSpPr/>
            <p:nvPr/>
          </p:nvSpPr>
          <p:spPr>
            <a:xfrm flipH="1">
              <a:off x="92381"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DC8A77FB-7063-494E-A776-D4D2B378D7EF}"/>
                </a:ext>
              </a:extLst>
            </p:cNvPr>
            <p:cNvSpPr/>
            <p:nvPr/>
          </p:nvSpPr>
          <p:spPr>
            <a:xfrm flipH="1">
              <a:off x="331740"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DB93FCBC-0CC0-494B-96DC-85817CF9FC4A}"/>
                </a:ext>
              </a:extLst>
            </p:cNvPr>
            <p:cNvSpPr/>
            <p:nvPr/>
          </p:nvSpPr>
          <p:spPr>
            <a:xfrm flipH="1">
              <a:off x="-386710"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2" name="Slide Number Placeholder 1">
            <a:extLst>
              <a:ext uri="{FF2B5EF4-FFF2-40B4-BE49-F238E27FC236}">
                <a16:creationId xmlns:a16="http://schemas.microsoft.com/office/drawing/2014/main" id="{56377C5F-0655-4853-3090-B88B54EEB518}"/>
              </a:ext>
            </a:extLst>
          </p:cNvPr>
          <p:cNvSpPr>
            <a:spLocks noGrp="1"/>
          </p:cNvSpPr>
          <p:nvPr>
            <p:ph type="sldNum" sz="quarter" idx="12"/>
          </p:nvPr>
        </p:nvSpPr>
        <p:spPr/>
        <p:txBody>
          <a:bodyPr/>
          <a:lstStyle/>
          <a:p>
            <a:fld id="{13977CFE-518C-4DE5-A6A8-72B8FCA09D3F}" type="slidenum">
              <a:rPr lang="en-US" smtClean="0"/>
              <a:t>9</a:t>
            </a:fld>
            <a:endParaRPr lang="en-US"/>
          </a:p>
        </p:txBody>
      </p:sp>
    </p:spTree>
    <p:extLst>
      <p:ext uri="{BB962C8B-B14F-4D97-AF65-F5344CB8AC3E}">
        <p14:creationId xmlns:p14="http://schemas.microsoft.com/office/powerpoint/2010/main" val="103285085"/>
      </p:ext>
    </p:extLst>
  </p:cSld>
  <p:clrMapOvr>
    <a:masterClrMapping/>
  </p:clrMapOvr>
</p:sld>
</file>

<file path=ppt/theme/theme1.xml><?xml version="1.0" encoding="utf-8"?>
<a:theme xmlns:a="http://schemas.openxmlformats.org/drawingml/2006/main" name="Office Theme">
  <a:themeElements>
    <a:clrScheme name="Technology Consulting">
      <a:dk1>
        <a:sysClr val="windowText" lastClr="000000"/>
      </a:dk1>
      <a:lt1>
        <a:sysClr val="window" lastClr="FFFFFF"/>
      </a:lt1>
      <a:dk2>
        <a:srgbClr val="44546A"/>
      </a:dk2>
      <a:lt2>
        <a:srgbClr val="E7E6E6"/>
      </a:lt2>
      <a:accent1>
        <a:srgbClr val="1A6DB4"/>
      </a:accent1>
      <a:accent2>
        <a:srgbClr val="E3565F"/>
      </a:accent2>
      <a:accent3>
        <a:srgbClr val="EDAF43"/>
      </a:accent3>
      <a:accent4>
        <a:srgbClr val="0CAFAF"/>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657</TotalTime>
  <Words>2283</Words>
  <Application>Microsoft Macintosh PowerPoint</Application>
  <PresentationFormat>Widescreen</PresentationFormat>
  <Paragraphs>402</Paragraphs>
  <Slides>28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Calibri Light</vt:lpstr>
      <vt:lpstr>Lobster</vt:lpstr>
      <vt:lpstr>Red Hat Display</vt:lpstr>
      <vt:lpstr>Red Hat Text</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Alan Scott</cp:lastModifiedBy>
  <cp:revision>102</cp:revision>
  <dcterms:created xsi:type="dcterms:W3CDTF">2022-03-10T13:50:06Z</dcterms:created>
  <dcterms:modified xsi:type="dcterms:W3CDTF">2023-01-20T17:30:46Z</dcterms:modified>
</cp:coreProperties>
</file>